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  <p:sldMasterId id="2147484632" r:id="rId2"/>
  </p:sldMasterIdLst>
  <p:sldIdLst>
    <p:sldId id="256" r:id="rId3"/>
    <p:sldId id="266" r:id="rId4"/>
    <p:sldId id="257" r:id="rId5"/>
    <p:sldId id="276" r:id="rId6"/>
    <p:sldId id="271" r:id="rId7"/>
    <p:sldId id="267" r:id="rId8"/>
    <p:sldId id="277" r:id="rId9"/>
    <p:sldId id="278" r:id="rId10"/>
    <p:sldId id="279" r:id="rId11"/>
    <p:sldId id="280" r:id="rId12"/>
    <p:sldId id="281" r:id="rId13"/>
    <p:sldId id="282" r:id="rId14"/>
    <p:sldId id="274" r:id="rId15"/>
    <p:sldId id="288" r:id="rId16"/>
  </p:sldIdLst>
  <p:sldSz cx="12192000" cy="6858000"/>
  <p:notesSz cx="68580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87FA"/>
    <a:srgbClr val="8892F0"/>
    <a:srgbClr val="8A8CEE"/>
    <a:srgbClr val="6699FF"/>
    <a:srgbClr val="12AA06"/>
    <a:srgbClr val="E6F781"/>
    <a:srgbClr val="D1EF65"/>
    <a:srgbClr val="EFEA06"/>
    <a:srgbClr val="9A57FD"/>
    <a:srgbClr val="18C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Vidutinis stilius 4 – paryškinima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Vidutinis stilius 4 – paryškinima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Vidutinis stilius 2 – paryškinima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Vidutinis stilius 2 – paryškinima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Vidutinis stilius 2 – paryškinima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Vidutinis stili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Vidutinis stilius 2 – paryškinima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Vidutinis stilius 3 – paryškinima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Šviesus stilius 3 – paryškinimas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Knyg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a\Documents\DOKUMENTAI\BALANSAI\Balansas%202017%20m\METINIS%20PRANE&#352;IMAS%202017%20m\Diagramos%20rodikliu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a\Documents\DOKUMENTAI\BALANSAI\Balansas%202017%20m\METINIS%20PRANE&#352;IMAS%202017%20m\Diagramos%20rodikliu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Lapas1!$A$4</c:f>
              <c:strCache>
                <c:ptCount val="1"/>
                <c:pt idx="0">
                  <c:v>Pajamos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Lapas1!$B$3:$H$3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Lapas1!$B$4:$H$4</c:f>
              <c:numCache>
                <c:formatCode>#,##0.0</c:formatCode>
                <c:ptCount val="7"/>
                <c:pt idx="0">
                  <c:v>4239988</c:v>
                </c:pt>
                <c:pt idx="1">
                  <c:v>5126971</c:v>
                </c:pt>
                <c:pt idx="2">
                  <c:v>5049722</c:v>
                </c:pt>
                <c:pt idx="3">
                  <c:v>4519782</c:v>
                </c:pt>
                <c:pt idx="4">
                  <c:v>4561148</c:v>
                </c:pt>
                <c:pt idx="5">
                  <c:v>4163079</c:v>
                </c:pt>
                <c:pt idx="6">
                  <c:v>3854671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7B-4D01-A61E-CFD6434D7F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569291887"/>
        <c:axId val="506190767"/>
      </c:barChart>
      <c:catAx>
        <c:axId val="569291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06190767"/>
        <c:crosses val="autoZero"/>
        <c:auto val="1"/>
        <c:lblAlgn val="ctr"/>
        <c:lblOffset val="100"/>
        <c:noMultiLvlLbl val="0"/>
      </c:catAx>
      <c:valAx>
        <c:axId val="506190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1" dirty="0" err="1"/>
                  <a:t>eurai</a:t>
                </a:r>
                <a:endParaRPr lang="lt-LT" sz="1400" b="1" i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lt-LT"/>
            </a:p>
          </c:txPr>
        </c:title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69291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5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DBE-4577-9CDC-FF966DC92296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DBE-4577-9CDC-FF966DC92296}"/>
              </c:ext>
            </c:extLst>
          </c:dPt>
          <c:dPt>
            <c:idx val="2"/>
            <c:bubble3D val="0"/>
            <c:spPr>
              <a:solidFill>
                <a:srgbClr val="E6F78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DBE-4577-9CDC-FF966DC92296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DBE-4577-9CDC-FF966DC92296}"/>
              </c:ext>
            </c:extLst>
          </c:dPt>
          <c:dPt>
            <c:idx val="4"/>
            <c:bubble3D val="0"/>
            <c:spPr>
              <a:solidFill>
                <a:srgbClr val="E6F78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DBE-4577-9CDC-FF966DC92296}"/>
              </c:ext>
            </c:extLst>
          </c:dPt>
          <c:dPt>
            <c:idx val="5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1DBE-4577-9CDC-FF966DC92296}"/>
              </c:ext>
            </c:extLst>
          </c:dPt>
          <c:dPt>
            <c:idx val="6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1DBE-4577-9CDC-FF966DC92296}"/>
              </c:ext>
            </c:extLst>
          </c:dPt>
          <c:dLbls>
            <c:dLbl>
              <c:idx val="0"/>
              <c:layout>
                <c:manualLayout>
                  <c:x val="0.17586277065823"/>
                  <c:y val="9.86495888025550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BE-4577-9CDC-FF966DC92296}"/>
                </c:ext>
              </c:extLst>
            </c:dLbl>
            <c:dLbl>
              <c:idx val="1"/>
              <c:layout>
                <c:manualLayout>
                  <c:x val="-0.18577705348858689"/>
                  <c:y val="4.1670868734551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DBE-4577-9CDC-FF966DC92296}"/>
                </c:ext>
              </c:extLst>
            </c:dLbl>
            <c:dLbl>
              <c:idx val="2"/>
              <c:layout>
                <c:manualLayout>
                  <c:x val="-0.1203924907230671"/>
                  <c:y val="-0.1536687560090946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DBE-4577-9CDC-FF966DC92296}"/>
                </c:ext>
              </c:extLst>
            </c:dLbl>
            <c:dLbl>
              <c:idx val="3"/>
              <c:layout>
                <c:manualLayout>
                  <c:x val="-0.10172788431634656"/>
                  <c:y val="-0.31563821227113859"/>
                </c:manualLayout>
              </c:layout>
              <c:tx>
                <c:rich>
                  <a:bodyPr/>
                  <a:lstStyle/>
                  <a:p>
                    <a:fld id="{FA502DDD-4439-4EFD-B922-D9B498BC2AF4}" type="CATEGORYNAME">
                      <a:rPr lang="en-US" sz="1600"/>
                      <a:pPr/>
                      <a:t>[KATEGORIJOS PAVADINIMAS]</a:t>
                    </a:fld>
                    <a:r>
                      <a:rPr lang="en-US" sz="1600" baseline="0"/>
                      <a:t>
</a:t>
                    </a:r>
                    <a:fld id="{52675D6A-4C17-4CDB-8AC1-523C8FDA83F8}" type="PERCENTAGE">
                      <a:rPr lang="en-US" sz="1600" baseline="0"/>
                      <a:pPr/>
                      <a:t>[PROCENTAI]</a:t>
                    </a:fld>
                    <a:endParaRPr lang="en-US" sz="1600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DBE-4577-9CDC-FF966DC92296}"/>
                </c:ext>
              </c:extLst>
            </c:dLbl>
            <c:dLbl>
              <c:idx val="5"/>
              <c:layout>
                <c:manualLayout>
                  <c:x val="0.12291409722167612"/>
                  <c:y val="-0.1877080642565641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DBE-4577-9CDC-FF966DC92296}"/>
                </c:ext>
              </c:extLst>
            </c:dLbl>
            <c:dLbl>
              <c:idx val="6"/>
              <c:layout>
                <c:manualLayout>
                  <c:x val="-5.8006213743423303E-3"/>
                  <c:y val="-4.56411420271435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DBE-4577-9CDC-FF966DC922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Lapas1!$B$5:$B$11</c:f>
              <c:strCache>
                <c:ptCount val="7"/>
                <c:pt idx="0">
                  <c:v>Katilinė Nr. 1</c:v>
                </c:pt>
                <c:pt idx="1">
                  <c:v>Katilinė Nr. 2</c:v>
                </c:pt>
                <c:pt idx="2">
                  <c:v>Katilinė Nr. 3</c:v>
                </c:pt>
                <c:pt idx="3">
                  <c:v>NŠG</c:v>
                </c:pt>
                <c:pt idx="4">
                  <c:v>Šilo katilinė</c:v>
                </c:pt>
                <c:pt idx="5">
                  <c:v>Šventupės katilinė</c:v>
                </c:pt>
                <c:pt idx="6">
                  <c:v>Mažos galios katilinės</c:v>
                </c:pt>
              </c:strCache>
            </c:strRef>
          </c:cat>
          <c:val>
            <c:numRef>
              <c:f>Lapas1!$C$5:$C$11</c:f>
              <c:numCache>
                <c:formatCode>0.0</c:formatCode>
                <c:ptCount val="7"/>
                <c:pt idx="0">
                  <c:v>27.923639000000001</c:v>
                </c:pt>
                <c:pt idx="1">
                  <c:v>15.572141</c:v>
                </c:pt>
                <c:pt idx="2">
                  <c:v>2.6814680000000002</c:v>
                </c:pt>
                <c:pt idx="3">
                  <c:v>20.851500000000001</c:v>
                </c:pt>
                <c:pt idx="4">
                  <c:v>2.4820000000000002</c:v>
                </c:pt>
                <c:pt idx="5">
                  <c:v>3.7069000000000001</c:v>
                </c:pt>
                <c:pt idx="6">
                  <c:v>2.4565899999999998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DBE-4577-9CDC-FF966DC9229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953060501858726E-2"/>
          <c:y val="7.4478689119876554E-2"/>
          <c:w val="0.88422014891568657"/>
          <c:h val="0.831499563642929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Lapas1!$B$35</c:f>
              <c:strCache>
                <c:ptCount val="1"/>
                <c:pt idx="0">
                  <c:v>Nedeklaruotas KV</c:v>
                </c:pt>
              </c:strCache>
            </c:strRef>
          </c:tx>
          <c:spPr>
            <a:solidFill>
              <a:srgbClr val="6699FF"/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Lapas1!$C$34:$G$34</c:f>
              <c:strCache>
                <c:ptCount val="5"/>
                <c:pt idx="0">
                  <c:v>2013 m.</c:v>
                </c:pt>
                <c:pt idx="1">
                  <c:v>2014 m.</c:v>
                </c:pt>
                <c:pt idx="2">
                  <c:v>2015 m.</c:v>
                </c:pt>
                <c:pt idx="3">
                  <c:v>2016 m.</c:v>
                </c:pt>
                <c:pt idx="4">
                  <c:v>2017 m.</c:v>
                </c:pt>
              </c:strCache>
            </c:strRef>
          </c:cat>
          <c:val>
            <c:numRef>
              <c:f>Lapas1!$C$35:$G$35</c:f>
              <c:numCache>
                <c:formatCode>0.0</c:formatCode>
                <c:ptCount val="5"/>
                <c:pt idx="0">
                  <c:v>9.8918440000000007</c:v>
                </c:pt>
                <c:pt idx="1">
                  <c:v>8.2140800000000098</c:v>
                </c:pt>
                <c:pt idx="2">
                  <c:v>5.7791399999999999</c:v>
                </c:pt>
                <c:pt idx="3">
                  <c:v>3.04227600000001</c:v>
                </c:pt>
                <c:pt idx="4">
                  <c:v>2.8339289999999902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AF-4B79-9369-FADD86047BD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08277520"/>
        <c:axId val="835843184"/>
      </c:barChart>
      <c:lineChart>
        <c:grouping val="standard"/>
        <c:varyColors val="0"/>
        <c:ser>
          <c:idx val="1"/>
          <c:order val="1"/>
          <c:tx>
            <c:strRef>
              <c:f>Lapas1!$B$36</c:f>
              <c:strCache>
                <c:ptCount val="1"/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4.925147347761857E-3"/>
                  <c:y val="-1.67697583157616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AF-4B79-9369-FADD86047BD0}"/>
                </c:ext>
              </c:extLst>
            </c:dLbl>
            <c:dLbl>
              <c:idx val="1"/>
              <c:layout>
                <c:manualLayout>
                  <c:x val="3.5570508622723841E-3"/>
                  <c:y val="-1.46735385262914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AF-4B79-9369-FADD86047BD0}"/>
                </c:ext>
              </c:extLst>
            </c:dLbl>
            <c:dLbl>
              <c:idx val="2"/>
              <c:layout>
                <c:manualLayout>
                  <c:x val="7.661340318740527E-3"/>
                  <c:y val="-2.3058417684172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AF-4B79-9369-FADD86047BD0}"/>
                </c:ext>
              </c:extLst>
            </c:dLbl>
            <c:dLbl>
              <c:idx val="3"/>
              <c:layout>
                <c:manualLayout>
                  <c:x val="-3.2834315651745546E-3"/>
                  <c:y val="-3.56357364209936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AF-4B79-9369-FADD86047BD0}"/>
                </c:ext>
              </c:extLst>
            </c:dLbl>
            <c:dLbl>
              <c:idx val="4"/>
              <c:layout>
                <c:manualLayout>
                  <c:x val="-8.755817507132245E-3"/>
                  <c:y val="-2.51546374736425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AF-4B79-9369-FADD86047B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Lapas1!$C$34:$G$34</c:f>
              <c:strCache>
                <c:ptCount val="5"/>
                <c:pt idx="0">
                  <c:v>2013 m.</c:v>
                </c:pt>
                <c:pt idx="1">
                  <c:v>2014 m.</c:v>
                </c:pt>
                <c:pt idx="2">
                  <c:v>2015 m.</c:v>
                </c:pt>
                <c:pt idx="3">
                  <c:v>2016 m.</c:v>
                </c:pt>
                <c:pt idx="4">
                  <c:v>2017 m.</c:v>
                </c:pt>
              </c:strCache>
            </c:strRef>
          </c:cat>
          <c:val>
            <c:numRef>
              <c:f>Lapas1!$C$36:$G$36</c:f>
              <c:numCache>
                <c:formatCode>0.0%</c:formatCode>
                <c:ptCount val="5"/>
                <c:pt idx="0">
                  <c:v>7.7859721205538149E-2</c:v>
                </c:pt>
                <c:pt idx="1">
                  <c:v>6.5183351188350641E-2</c:v>
                </c:pt>
                <c:pt idx="2">
                  <c:v>4.5401010283523613E-2</c:v>
                </c:pt>
                <c:pt idx="3">
                  <c:v>2.4379555726512236E-2</c:v>
                </c:pt>
                <c:pt idx="4">
                  <c:v>2.3032021325877873E-2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5AF-4B79-9369-FADD86047BD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11841776"/>
        <c:axId val="835833680"/>
      </c:lineChart>
      <c:catAx>
        <c:axId val="80827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835843184"/>
        <c:crosses val="autoZero"/>
        <c:auto val="1"/>
        <c:lblAlgn val="ctr"/>
        <c:lblOffset val="100"/>
        <c:noMultiLvlLbl val="0"/>
      </c:catAx>
      <c:valAx>
        <c:axId val="835843184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 sz="1400" i="1" dirty="0"/>
                  <a:t>tūkst.</a:t>
                </a:r>
                <a:r>
                  <a:rPr lang="lt-LT" sz="1400" i="1" baseline="0" dirty="0"/>
                  <a:t> m3</a:t>
                </a:r>
                <a:endParaRPr lang="lt-LT" sz="1400" i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lt-LT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808277520"/>
        <c:crosses val="autoZero"/>
        <c:crossBetween val="between"/>
      </c:valAx>
      <c:valAx>
        <c:axId val="835833680"/>
        <c:scaling>
          <c:orientation val="minMax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811841776"/>
        <c:crosses val="max"/>
        <c:crossBetween val="between"/>
      </c:valAx>
      <c:catAx>
        <c:axId val="8118417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358336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15875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7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4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38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56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11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01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35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922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342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9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569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50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161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087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097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5520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503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214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470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836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7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0392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7002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1777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/>
              <a:t>Redaguokite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198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/>
              <a:t>Redaguokite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6873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7694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71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37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53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3" r:id="rId1"/>
    <p:sldLayoutId id="2147484634" r:id="rId2"/>
    <p:sldLayoutId id="2147484635" r:id="rId3"/>
    <p:sldLayoutId id="2147484636" r:id="rId4"/>
    <p:sldLayoutId id="2147484637" r:id="rId5"/>
    <p:sldLayoutId id="2147484638" r:id="rId6"/>
    <p:sldLayoutId id="2147484639" r:id="rId7"/>
    <p:sldLayoutId id="2147484640" r:id="rId8"/>
    <p:sldLayoutId id="2147484641" r:id="rId9"/>
    <p:sldLayoutId id="2147484642" r:id="rId10"/>
    <p:sldLayoutId id="2147484643" r:id="rId11"/>
    <p:sldLayoutId id="2147484644" r:id="rId12"/>
    <p:sldLayoutId id="2147484645" r:id="rId13"/>
    <p:sldLayoutId id="2147484646" r:id="rId14"/>
    <p:sldLayoutId id="2147484647" r:id="rId15"/>
    <p:sldLayoutId id="2147484648" r:id="rId16"/>
    <p:sldLayoutId id="21474846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547AFCE-513C-4268-8269-2AC3F2325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1758462"/>
            <a:ext cx="8574622" cy="2237805"/>
          </a:xfrm>
        </p:spPr>
        <p:txBody>
          <a:bodyPr anchor="ctr">
            <a:noAutofit/>
          </a:bodyPr>
          <a:lstStyle/>
          <a:p>
            <a:pPr algn="ctr"/>
            <a:r>
              <a:rPr lang="lt-LT" sz="4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2017-2018 m. šildymo sezono apžvalga </a:t>
            </a:r>
            <a:br>
              <a:rPr lang="lt-LT" sz="4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4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b="1" cap="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ukmergės</a:t>
            </a:r>
            <a:r>
              <a:rPr lang="lt-LT" sz="4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rajono centralizuoto šilumos ūkio būklė ir perspektyvos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41A0EFC-0FAB-4094-BD08-7A2A57EF7D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7302" y="5433646"/>
            <a:ext cx="6987645" cy="1204545"/>
          </a:xfrm>
        </p:spPr>
        <p:txBody>
          <a:bodyPr>
            <a:normAutofit fontScale="92500" lnSpcReduction="10000"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UAB „Ukmergės šiluma“ 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irektorius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Vydas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Paknys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2018-06-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85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B47F88-9709-41D2-8800-3AC87BF92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31886"/>
            <a:ext cx="10018713" cy="1382590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UAB „UKMERGĖS ŠILUMA“</a:t>
            </a:r>
            <a:b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TECHNINIAI RODIKLIAI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A2E30E1-992E-4B1A-AC16-E9FAED66C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700" y="1673524"/>
            <a:ext cx="9331323" cy="47653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Katilinių skaičius – 18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(2017 m.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prijungtos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katilin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ės)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Bendra instaliuota galia 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 MW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Šilumos tinklų ilgis – 24,83 km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Šilumos punktų skaičius - 219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Karšto vandens skaitiklių skaičius – 9 381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Vartotojų skaičius – 7 265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Šildomų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kv.m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398,0 tūkst. m</a:t>
            </a:r>
            <a:r>
              <a:rPr lang="lt-L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Šildomos zonos – Ukmergės miestas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Pašilė,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Šventupės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gyv., Deltuvos mst.</a:t>
            </a:r>
          </a:p>
        </p:txBody>
      </p:sp>
    </p:spTree>
    <p:extLst>
      <p:ext uri="{BB962C8B-B14F-4D97-AF65-F5344CB8AC3E}">
        <p14:creationId xmlns:p14="http://schemas.microsoft.com/office/powerpoint/2010/main" val="95301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>
            <a:extLst>
              <a:ext uri="{FF2B5EF4-FFF2-40B4-BE49-F238E27FC236}">
                <a16:creationId xmlns:a16="http://schemas.microsoft.com/office/drawing/2014/main" id="{49EC6B84-7BDB-4ECD-99B2-D3C92050E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815196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PAJAMOS</a:t>
            </a:r>
          </a:p>
        </p:txBody>
      </p:sp>
      <p:graphicFrame>
        <p:nvGraphicFramePr>
          <p:cNvPr id="8" name="Turinio vietos rezervavimo ženklas 7">
            <a:extLst>
              <a:ext uri="{FF2B5EF4-FFF2-40B4-BE49-F238E27FC236}">
                <a16:creationId xmlns:a16="http://schemas.microsoft.com/office/drawing/2014/main" id="{61AABF5F-C0A0-4941-AE27-CE3C8E986C92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484313" y="1500997"/>
          <a:ext cx="10018712" cy="4813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052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44BC8FA-9F3C-4327-9C69-737DBBE34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017917"/>
            <a:ext cx="10018713" cy="47732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Pardavimai ir apyvarta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</a:t>
            </a:r>
            <a:r>
              <a:rPr lang="lt-L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žėja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dėl: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Keitėsi kuro struktūra iš dujų į biokurą (biokuro kainos mažesnės)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Jaučiamas vidutinės lauko oro temperatūros šiltėjimas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Vyksta daugiabučių namų ir visuomeninių pastatų renovacija</a:t>
            </a:r>
          </a:p>
          <a:p>
            <a:pPr marL="457200" indent="-457200" algn="just">
              <a:buFont typeface="+mj-lt"/>
              <a:buAutoNum type="arabicPeriod"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800" dirty="0"/>
          </a:p>
          <a:p>
            <a:pPr marL="457200" indent="-457200">
              <a:buFont typeface="+mj-lt"/>
              <a:buAutoNum type="arabicPeriod"/>
            </a:pP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363447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B47F88-9709-41D2-8800-3AC87BF92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884208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ŠILUMOS GAMYBOS STRUKTŪRA 2017 m.</a:t>
            </a:r>
          </a:p>
        </p:txBody>
      </p:sp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31FDC346-FBED-4181-8ACD-13F4E0E5574F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484313" y="1483743"/>
          <a:ext cx="10018712" cy="5141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681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06EE31B3-0673-44D4-8254-CF5450B84A05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484313" y="1216325"/>
          <a:ext cx="10018712" cy="4984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avadinimas 2">
            <a:extLst>
              <a:ext uri="{FF2B5EF4-FFF2-40B4-BE49-F238E27FC236}">
                <a16:creationId xmlns:a16="http://schemas.microsoft.com/office/drawing/2014/main" id="{7F9E2C68-1223-4EF3-8C8D-DC255E551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352425"/>
            <a:ext cx="10018713" cy="790576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KARŠTO VANDENS NETEKTYS</a:t>
            </a:r>
          </a:p>
        </p:txBody>
      </p:sp>
    </p:spTree>
    <p:extLst>
      <p:ext uri="{BB962C8B-B14F-4D97-AF65-F5344CB8AC3E}">
        <p14:creationId xmlns:p14="http://schemas.microsoft.com/office/powerpoint/2010/main" val="4142922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44BC8FA-9F3C-4327-9C69-737DBBE34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017917"/>
            <a:ext cx="10018713" cy="4773283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Centralizuotai tiekiamos šilumos energijos technologiniai nuostoliai 2017 m. sudarė 11,10 tūkst. MWh arba 14,79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patiektos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 tinklą šilumos kiekio.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m. prie įmonės valdomo centralizuoto šilumos tinklo prisijungė nauji vartotojai: prekybos centrai  UAB „LIDL Lietuva“ (2400 m²), UAB „Ermitažas“ (3500 m²), UAB „Ukmergės autobusų parkas“ (400 m²).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m. UAB „Ukmergės šiluma“ užtikrino kokybišką ir patikimą šilumos energijos tiekimą.</a:t>
            </a:r>
          </a:p>
          <a:p>
            <a:pPr marL="0" indent="0">
              <a:buNone/>
            </a:pP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37935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7A8F5A4-DD49-4C62-A9A1-326F84CDD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960685"/>
          </a:xfrm>
        </p:spPr>
        <p:txBody>
          <a:bodyPr>
            <a:noAutofit/>
          </a:bodyPr>
          <a:lstStyle/>
          <a:p>
            <a:pPr algn="l"/>
            <a:r>
              <a:rPr lang="lt-LT" sz="2400" dirty="0"/>
              <a:t>	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2017 m. atlikta investicijų už 719,0 tūkst. Eur. Iš jų 300.0 tūkst. Eur atlikta įmonės pajėgomis. </a:t>
            </a:r>
            <a:b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Planuojama 2018 – 2019 m. investuoti dar 1286 tūkst. Eur gerinant šilumos tinklų būklę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F2E4D5B2-2B71-4E4A-9FBF-6453153EEA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9963" y="1960685"/>
            <a:ext cx="9003322" cy="4721469"/>
          </a:xfrm>
          <a:prstGeom prst="rect">
            <a:avLst/>
          </a:prstGeom>
        </p:spPr>
      </p:pic>
      <p:sp>
        <p:nvSpPr>
          <p:cNvPr id="13" name="Stačiakampis 12">
            <a:extLst>
              <a:ext uri="{FF2B5EF4-FFF2-40B4-BE49-F238E27FC236}">
                <a16:creationId xmlns:a16="http://schemas.microsoft.com/office/drawing/2014/main" id="{498F7C04-A6D2-481C-A073-E17D7EA0E6F1}"/>
              </a:ext>
            </a:extLst>
          </p:cNvPr>
          <p:cNvSpPr/>
          <p:nvPr/>
        </p:nvSpPr>
        <p:spPr>
          <a:xfrm>
            <a:off x="7886700" y="3604846"/>
            <a:ext cx="2347546" cy="35169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Planuojamos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671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1E7569F-BAB9-4DBF-81B1-CE77E5245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m. planinio profilaktinio remonto metu atlikti pagrindiniai darbai: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54D2D07-EF6E-40DF-98BB-715767A6F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Parengta šildymo sezonui – 21 šildymo katilas;</a:t>
            </a:r>
          </a:p>
          <a:p>
            <a:pPr marL="457200" indent="-457200" algn="just">
              <a:buAutoNum type="arabicPeriod"/>
            </a:pP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Hidrauliškai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išbandyta – 48000 m. šilumos tiekimo vamzdynų;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Atnaujinta (suremontuota) – 2468 m. šilumos tiekimo vamzdynų;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Metrologiškai patikrinti – 142 vnt. įvadinių šilumos apskaitos skaitiklių;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Atliktas RK-1 katilinės kamino remontas ( I -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etapas).  </a:t>
            </a:r>
          </a:p>
        </p:txBody>
      </p:sp>
    </p:spTree>
    <p:extLst>
      <p:ext uri="{BB962C8B-B14F-4D97-AF65-F5344CB8AC3E}">
        <p14:creationId xmlns:p14="http://schemas.microsoft.com/office/powerpoint/2010/main" val="3234568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4A73F713-1A00-427E-8CF0-227C161A8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608" y="149470"/>
            <a:ext cx="9000391" cy="4044461"/>
          </a:xfrm>
        </p:spPr>
        <p:txBody>
          <a:bodyPr>
            <a:no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UAB „UKMERGĖS ŠILUMA“ VALDOMO CENTRALIZUOTO ŠILUMOS ŪKIO BŪKLĖ IR PERSPEKTYVOS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276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5E9F9D8-1C42-40F0-A11D-FA40FFA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14300"/>
            <a:ext cx="10018713" cy="1292469"/>
          </a:xfrm>
        </p:spPr>
        <p:txBody>
          <a:bodyPr>
            <a:normAutofit fontScale="90000"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Bendrovės gamybinės veiklos atnaujinimo etapas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D8E1F4A-5946-4FBF-97BE-27B211DB2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292469"/>
            <a:ext cx="10018713" cy="5336931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lt-LT" dirty="0"/>
              <a:t>	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 2010 metų bendrovė didžiausią dėmesį skyrė šilumos įrenginių būklės atstatymui ir palaikymui, naudojamų įrenginių modernizavimui ir tobulinimui, gamybos efektyvumo užtikrinimui, šilumos tinkluose patiriamų šilumos nuostolių mažinimui. Per 2010 – 2017 metus bendrovė atliko sekančius svarbiausius darbus valdydama jai patikėtą šilumos ūkį.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RK-1 katilinėje vietoje gamtinių dujų katilo , įrengtas naujas 6,5 MW galios biokuro katilas;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RK-2 katilinėje įrengtas naujas 4 MW gamtinių dujų katilas su kondensaciniu ekonomaizeriu;</a:t>
            </a:r>
          </a:p>
          <a:p>
            <a:pPr marL="457200" indent="-457200" algn="just">
              <a:buAutoNum type="arabicPeriod"/>
            </a:pP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Šventupės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gyv. katilinėje modernizuotas biokuro katilas;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Šilo katilinėje sumontuoti 2 ekonomaizeriai;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Katilinėse RK-1 ir RK-2 įrengti automatiniai cheminio vandens paruošimo įrenginiai;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Atliktos šilumos tinklų rekonstrukcijos Maironio, Basanavičiaus, Daukanto, Veterinarijos gatvėse. Atliktas RK-3 katilinės zonos magistralinių šilumos tinklų modernizavimas;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Įsigyta 13 mažos galios katilinių, jose modernizuoti katilai, šilumos gamybos įrengimai;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Atnaujinti bendrovės katilinių pastatai;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Kompiuterizuotas ir modernizuotas katilinių valdymas;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Atliktas naujų šilumos vartotojų prijungimas (LIDL, Ermitažas, Autobusų stotis ir kt.).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256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6000A3-4CCC-46F8-8D5C-B5973297E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05508"/>
            <a:ext cx="10018713" cy="1626577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Pagrindinės bendrovės veiklą įtakojančios aplinkybės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D0CC658-25B3-4750-AE97-4652F1C69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180492"/>
            <a:ext cx="10018713" cy="4334607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Mažėjanti šilumos energijos realizacija;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Didėjanti biokuro kaina;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Kainų skirtumo tarp dujų ir biokuro mažėjimas;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Vidutinės šildymo sezono lauko oro temperatūros didėjimas;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Atnaujinti šilumos tiekimo veiklą ir atkurti šilumos ūkio turtą, jį modernizuoti, įvykdyti būtinus investicinius projektus prireikė skolintų lėšų. Paskolų suma 2017 m. gruodžio 31 d. sudaro 2136,4 tūkst. Eur.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Sunku prognozuoti įmonės finansinius srautus, esant teisminio proceso su UAB „Miesto energija“ neapibrėžtumui;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Vadovaujantis galiojančia įstatymine baze patiriamos sąnaudos neįtraukiamos šilumos punktų, esančių vartotojų pastatuose, eksploatacijos, remonto bei atnaujinimo išlaidos.</a:t>
            </a:r>
          </a:p>
          <a:p>
            <a:pPr marL="457200" indent="-457200" algn="just">
              <a:buAutoNum type="arabicPeriod"/>
            </a:pPr>
            <a:endParaRPr lang="lt-LT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23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593B43B-8A40-4390-A982-842950EFD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09600"/>
            <a:ext cx="10018713" cy="904875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STRATEGINIAI UŽDAVINIAI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9E0D0A8-942B-40DD-8A12-7DF04D94A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811547"/>
            <a:ext cx="10018713" cy="4293978"/>
          </a:xfrm>
        </p:spPr>
        <p:txBody>
          <a:bodyPr>
            <a:normAutofit lnSpcReduction="10000"/>
          </a:bodyPr>
          <a:lstStyle/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Efektyvinti šilumos gamybos procesą ne šildymo sezono metu, esant minimaliam šilumos energijos poreikiui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Vykdyti centralizuoto šilumos tinklo plėtrą Ukmergės mieste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Iki 2023 m. pasiekti, kad atnaujintų centralizuotų šilumos tiekimo tinklų dalis sudarytų ne mažiau 80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Ženklią dalį investicijų projektų bei remonto darbų atlikti įmonės pajėgomis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Išlaikyti kvalifikuotą personalą, užtikrinti patrauklias darbo sąlygas, tobulėjimą ir socialines garantijas. </a:t>
            </a:r>
          </a:p>
          <a:p>
            <a:pPr marL="457200" indent="-457200" algn="just"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Stiprinti įmonės finansinį pajėgumą tam, kad būtų užtikrintas stabilus bendrovės darbas</a:t>
            </a:r>
          </a:p>
        </p:txBody>
      </p:sp>
    </p:spTree>
    <p:extLst>
      <p:ext uri="{BB962C8B-B14F-4D97-AF65-F5344CB8AC3E}">
        <p14:creationId xmlns:p14="http://schemas.microsoft.com/office/powerpoint/2010/main" val="206437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BFB3498-30BA-4A76-859A-E3291EF34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334109"/>
            <a:ext cx="10018713" cy="931984"/>
          </a:xfrm>
        </p:spPr>
        <p:txBody>
          <a:bodyPr>
            <a:normAutofit fontScale="90000"/>
          </a:bodyPr>
          <a:lstStyle/>
          <a:p>
            <a:r>
              <a:rPr lang="lt-LT" b="1" i="1" dirty="0">
                <a:ln/>
                <a:solidFill>
                  <a:srgbClr val="ED7D31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Dėkoju už dėmesį</a:t>
            </a:r>
            <a:r>
              <a:rPr lang="en-US" b="1" i="1" dirty="0">
                <a:ln/>
                <a:solidFill>
                  <a:srgbClr val="ED7D31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lt-LT" b="1" dirty="0">
                <a:ln/>
                <a:solidFill>
                  <a:srgbClr val="ED7D31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5797692-B128-4255-BD73-54A43E54A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134208"/>
            <a:ext cx="10018713" cy="6576646"/>
          </a:xfrm>
        </p:spPr>
        <p:txBody>
          <a:bodyPr/>
          <a:lstStyle/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pPr marL="0" indent="0" algn="just">
              <a:buNone/>
            </a:pPr>
            <a:endParaRPr lang="lt-LT" dirty="0"/>
          </a:p>
          <a:p>
            <a:pPr marL="0" indent="0" algn="just">
              <a:buNone/>
            </a:pPr>
            <a:endParaRPr lang="lt-LT" dirty="0"/>
          </a:p>
          <a:p>
            <a:pPr marL="0" indent="0" algn="just">
              <a:buNone/>
            </a:pPr>
            <a:r>
              <a:rPr lang="lt-LT" dirty="0"/>
              <a:t>                                                        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UAB „Ukmergės šiluma“ direktorius Vydas Paknys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6">
            <a:extLst>
              <a:ext uri="{FF2B5EF4-FFF2-40B4-BE49-F238E27FC236}">
                <a16:creationId xmlns:a16="http://schemas.microsoft.com/office/drawing/2014/main" id="{C83C2EC2-F48A-44EB-9885-8BADD27DA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776" y="1266092"/>
            <a:ext cx="8792309" cy="460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2224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alaksas">
  <a:themeElements>
    <a:clrScheme name="Paralaksas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aksas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ksa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Gamtinė</Template>
  <TotalTime>1892</TotalTime>
  <Words>505</Words>
  <Application>Microsoft Office PowerPoint</Application>
  <PresentationFormat>Plačiaekranė</PresentationFormat>
  <Paragraphs>82</Paragraphs>
  <Slides>14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Corbel</vt:lpstr>
      <vt:lpstr>Times New Roman</vt:lpstr>
      <vt:lpstr>Wingdings</vt:lpstr>
      <vt:lpstr>Wingdings 2</vt:lpstr>
      <vt:lpstr>HDOfficeLightV0</vt:lpstr>
      <vt:lpstr>Paralaksas</vt:lpstr>
      <vt:lpstr>2017-2018 m. šildymo sezono apžvalga   ukmergės rajono centralizuoto šilumos ūkio būklė ir perspektyvos</vt:lpstr>
      <vt:lpstr>UAB „UKMERGĖS ŠILUMA“ TECHNINIAI RODIKLIAI</vt:lpstr>
      <vt:lpstr>PAJAMOS</vt:lpstr>
      <vt:lpstr>„PowerPoint“ pateiktis</vt:lpstr>
      <vt:lpstr>ŠILUMOS GAMYBOS STRUKTŪRA 2017 m.</vt:lpstr>
      <vt:lpstr>KARŠTO VANDENS NETEKTYS</vt:lpstr>
      <vt:lpstr>„PowerPoint“ pateiktis</vt:lpstr>
      <vt:lpstr> Per 2017 m. atlikta investicijų už 719,0 tūkst. Eur. Iš jų 300.0 tūkst. Eur atlikta įmonės pajėgomis.   Planuojama 2018 – 2019 m. investuoti dar 1286 tūkst. Eur gerinant šilumos tinklų būklę.  </vt:lpstr>
      <vt:lpstr>2017 m. planinio profilaktinio remonto metu atlikti pagrindiniai darbai:</vt:lpstr>
      <vt:lpstr>UAB „UKMERGĖS ŠILUMA“ VALDOMO CENTRALIZUOTO ŠILUMOS ŪKIO BŪKLĖ IR PERSPEKTYVOS</vt:lpstr>
      <vt:lpstr>Bendrovės gamybinės veiklos atnaujinimo etapas</vt:lpstr>
      <vt:lpstr>Pagrindinės bendrovės veiklą įtakojančios aplinkybės</vt:lpstr>
      <vt:lpstr>STRATEGINIAI UŽDAVINIAI</vt:lpstr>
      <vt:lpstr>Dėkoju už dėmesį!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ATASKAITINIS 2017 M.  DARBUOTOJŲ SUSIRINKIMAS</dc:title>
  <dc:creator>Inga</dc:creator>
  <cp:lastModifiedBy>Inga</cp:lastModifiedBy>
  <cp:revision>248</cp:revision>
  <cp:lastPrinted>2018-06-14T05:22:47Z</cp:lastPrinted>
  <dcterms:created xsi:type="dcterms:W3CDTF">2018-05-22T07:36:55Z</dcterms:created>
  <dcterms:modified xsi:type="dcterms:W3CDTF">2018-06-14T05:31:28Z</dcterms:modified>
</cp:coreProperties>
</file>