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6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76" r:id="rId1"/>
  </p:sldMasterIdLst>
  <p:notesMasterIdLst>
    <p:notesMasterId r:id="rId12"/>
  </p:notesMasterIdLst>
  <p:sldIdLst>
    <p:sldId id="256" r:id="rId2"/>
    <p:sldId id="263" r:id="rId3"/>
    <p:sldId id="266" r:id="rId4"/>
    <p:sldId id="259" r:id="rId5"/>
    <p:sldId id="268" r:id="rId6"/>
    <p:sldId id="269" r:id="rId7"/>
    <p:sldId id="270" r:id="rId8"/>
    <p:sldId id="262" r:id="rId9"/>
    <p:sldId id="271" r:id="rId10"/>
    <p:sldId id="272" r:id="rId11"/>
  </p:sldIdLst>
  <p:sldSz cx="12192000" cy="6858000"/>
  <p:notesSz cx="6858000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75752" autoAdjust="0"/>
  </p:normalViewPr>
  <p:slideViewPr>
    <p:cSldViewPr snapToGrid="0">
      <p:cViewPr varScale="1">
        <p:scale>
          <a:sx n="65" d="100"/>
          <a:sy n="65" d="100"/>
        </p:scale>
        <p:origin x="1315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nga\Desktop\Seminaras%2006-14\Prane&#353;imo%20diagramo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nga\Desktop\Seminaras%2006-14\Diagramos%20rodikliu.xlsx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nga\Documents\DOKUMENTAI\BALANSAI\Balansas%202017%20m\METINIS%20PRANE&#352;IMAS%202017%20m\Diagramos%20rodikliu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nga\Desktop\Ataskaitinis%202017%20m.%20susirinkimas\Biokuro%20ir%20duj&#371;%20kain&#371;%20santykis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nga\Desktop\Seminaras%2006-14\Prane&#353;imo%20diagramos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nga\Desktop\&#352;ilumos%20tiek&#279;jai%20pagal%20realizuojam&#261;%20kiek&#303;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Lapas1!$B$5</c:f>
              <c:strCache>
                <c:ptCount val="1"/>
                <c:pt idx="0">
                  <c:v>Pagaminta šilumos nuosavuose šaltiniuose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Lapas1!$C$4:$I$4</c:f>
              <c:numCache>
                <c:formatCode>General</c:formatCode>
                <c:ptCount val="7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</c:numCache>
            </c:numRef>
          </c:cat>
          <c:val>
            <c:numRef>
              <c:f>Lapas1!$C$5:$I$5</c:f>
              <c:numCache>
                <c:formatCode>General</c:formatCode>
                <c:ptCount val="7"/>
                <c:pt idx="0">
                  <c:v>74.900000000000006</c:v>
                </c:pt>
                <c:pt idx="1">
                  <c:v>77.3</c:v>
                </c:pt>
                <c:pt idx="2">
                  <c:v>74</c:v>
                </c:pt>
                <c:pt idx="3" formatCode="0.0">
                  <c:v>68.831000000000003</c:v>
                </c:pt>
                <c:pt idx="4" formatCode="0.0">
                  <c:v>55.582000000000001</c:v>
                </c:pt>
                <c:pt idx="5" formatCode="0.0">
                  <c:v>56.21</c:v>
                </c:pt>
                <c:pt idx="6" formatCode="0.0">
                  <c:v>54.265000000000001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52-496A-8403-C59540D68090}"/>
            </c:ext>
          </c:extLst>
        </c:ser>
        <c:ser>
          <c:idx val="1"/>
          <c:order val="1"/>
          <c:tx>
            <c:strRef>
              <c:f>Lapas1!$B$6</c:f>
              <c:strCache>
                <c:ptCount val="1"/>
                <c:pt idx="0">
                  <c:v>Pirkta šiluma iš NŠG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C52-496A-8403-C59540D68090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C52-496A-8403-C59540D68090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2C52-496A-8403-C59540D6809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Lapas1!$C$4:$I$4</c:f>
              <c:numCache>
                <c:formatCode>General</c:formatCode>
                <c:ptCount val="7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</c:numCache>
            </c:numRef>
          </c:cat>
          <c:val>
            <c:numRef>
              <c:f>Lapas1!$C$6:$I$6</c:f>
              <c:numCache>
                <c:formatCode>General</c:formatCode>
                <c:ptCount val="7"/>
                <c:pt idx="0">
                  <c:v>0</c:v>
                </c:pt>
                <c:pt idx="2">
                  <c:v>0</c:v>
                </c:pt>
                <c:pt idx="3" formatCode="0.0">
                  <c:v>0.99199999999999999</c:v>
                </c:pt>
                <c:pt idx="4" formatCode="0.0">
                  <c:v>15</c:v>
                </c:pt>
                <c:pt idx="5" formatCode="0.0">
                  <c:v>20.850999999999999</c:v>
                </c:pt>
                <c:pt idx="6" formatCode="0.0">
                  <c:v>20.757000000000001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C52-496A-8403-C59540D6809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100"/>
        <c:axId val="1893154016"/>
        <c:axId val="1937874448"/>
      </c:barChart>
      <c:lineChart>
        <c:grouping val="standard"/>
        <c:varyColors val="0"/>
        <c:ser>
          <c:idx val="2"/>
          <c:order val="2"/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Lapas1!$C$4:$I$4</c:f>
              <c:numCache>
                <c:formatCode>General</c:formatCode>
                <c:ptCount val="7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</c:numCache>
            </c:numRef>
          </c:cat>
          <c:val>
            <c:numRef>
              <c:f>Lapas1!$C$7:$I$7</c:f>
              <c:numCache>
                <c:formatCode>0.0</c:formatCode>
                <c:ptCount val="7"/>
                <c:pt idx="0">
                  <c:v>74.900000000000006</c:v>
                </c:pt>
                <c:pt idx="1">
                  <c:v>77.3</c:v>
                </c:pt>
                <c:pt idx="2">
                  <c:v>74</c:v>
                </c:pt>
                <c:pt idx="3">
                  <c:v>69.823000000000008</c:v>
                </c:pt>
                <c:pt idx="4">
                  <c:v>70.581999999999994</c:v>
                </c:pt>
                <c:pt idx="5">
                  <c:v>77.061000000000007</c:v>
                </c:pt>
                <c:pt idx="6">
                  <c:v>75.022000000000006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C52-496A-8403-C59540D6809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893154016"/>
        <c:axId val="1937874448"/>
      </c:lineChart>
      <c:catAx>
        <c:axId val="1893154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37874448"/>
        <c:crosses val="autoZero"/>
        <c:auto val="1"/>
        <c:lblAlgn val="ctr"/>
        <c:lblOffset val="100"/>
        <c:noMultiLvlLbl val="0"/>
      </c:catAx>
      <c:valAx>
        <c:axId val="1937874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lt-LT" sz="1050" b="1" dirty="0"/>
                  <a:t>tūkst. MWh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93154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8661030775226293E-2"/>
          <c:y val="6.3694385865676828E-2"/>
          <c:w val="0.90926891832367029"/>
          <c:h val="0.859497319892218"/>
        </c:manualLayout>
      </c:layout>
      <c:barChart>
        <c:barDir val="col"/>
        <c:grouping val="clustered"/>
        <c:varyColors val="0"/>
        <c:ser>
          <c:idx val="0"/>
          <c:order val="0"/>
          <c:spPr>
            <a:pattFill prst="narHorz">
              <a:fgClr>
                <a:schemeClr val="accent6"/>
              </a:fgClr>
              <a:bgClr>
                <a:schemeClr val="accent6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6"/>
              </a:innerShdw>
            </a:effectLst>
          </c:spPr>
          <c:invertIfNegative val="0"/>
          <c:dPt>
            <c:idx val="6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>
                <a:innerShdw blurRad="114300">
                  <a:schemeClr val="accent6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9909-4C16-8AA7-366DDCB5654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Lapas1!$B$46:$B$52</c:f>
              <c:strCache>
                <c:ptCount val="7"/>
                <c:pt idx="0">
                  <c:v>Katilinė Nr. 1</c:v>
                </c:pt>
                <c:pt idx="1">
                  <c:v>Katilinė Nr. 2</c:v>
                </c:pt>
                <c:pt idx="2">
                  <c:v>Katilinė Nr. 3</c:v>
                </c:pt>
                <c:pt idx="3">
                  <c:v>Šilo katilinė</c:v>
                </c:pt>
                <c:pt idx="4">
                  <c:v>Šventupės katilinė</c:v>
                </c:pt>
                <c:pt idx="5">
                  <c:v>Mažos katilinės</c:v>
                </c:pt>
                <c:pt idx="6">
                  <c:v>Vidutinės</c:v>
                </c:pt>
              </c:strCache>
            </c:strRef>
          </c:cat>
          <c:val>
            <c:numRef>
              <c:f>Lapas1!$C$46:$C$52</c:f>
              <c:numCache>
                <c:formatCode>0.0</c:formatCode>
                <c:ptCount val="7"/>
                <c:pt idx="0">
                  <c:v>92.995221718773848</c:v>
                </c:pt>
                <c:pt idx="1">
                  <c:v>80.554754802181662</c:v>
                </c:pt>
                <c:pt idx="2">
                  <c:v>83.409583841670042</c:v>
                </c:pt>
                <c:pt idx="3">
                  <c:v>87.091055600322321</c:v>
                </c:pt>
                <c:pt idx="4">
                  <c:v>111.81957970271658</c:v>
                </c:pt>
                <c:pt idx="5">
                  <c:v>93.92287683333403</c:v>
                </c:pt>
                <c:pt idx="6">
                  <c:v>90.11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909-4C16-8AA7-366DDCB5654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64"/>
        <c:overlap val="-22"/>
        <c:axId val="159058176"/>
        <c:axId val="159080448"/>
      </c:barChart>
      <c:lineChart>
        <c:grouping val="standard"/>
        <c:varyColors val="0"/>
        <c:ser>
          <c:idx val="2"/>
          <c:order val="1"/>
          <c:tx>
            <c:strRef>
              <c:f>Lapas1!$D$45</c:f>
              <c:strCache>
                <c:ptCount val="1"/>
                <c:pt idx="0">
                  <c:v>VKEKK</c:v>
                </c:pt>
              </c:strCache>
            </c:strRef>
          </c:tx>
          <c:spPr>
            <a:ln w="28575" cap="rnd">
              <a:solidFill>
                <a:schemeClr val="accent2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val>
            <c:numRef>
              <c:f>Lapas1!$D$46:$D$52</c:f>
              <c:numCache>
                <c:formatCode>General</c:formatCode>
                <c:ptCount val="7"/>
                <c:pt idx="0">
                  <c:v>90.3</c:v>
                </c:pt>
                <c:pt idx="1">
                  <c:v>90.3</c:v>
                </c:pt>
                <c:pt idx="2">
                  <c:v>90.3</c:v>
                </c:pt>
                <c:pt idx="3">
                  <c:v>90.3</c:v>
                </c:pt>
                <c:pt idx="4">
                  <c:v>90.3</c:v>
                </c:pt>
                <c:pt idx="5">
                  <c:v>90.3</c:v>
                </c:pt>
                <c:pt idx="6">
                  <c:v>90.3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909-4C16-8AA7-366DDCB565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9058176"/>
        <c:axId val="159080448"/>
      </c:lineChart>
      <c:catAx>
        <c:axId val="159058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080448"/>
        <c:crosses val="autoZero"/>
        <c:auto val="1"/>
        <c:lblAlgn val="ctr"/>
        <c:lblOffset val="100"/>
        <c:noMultiLvlLbl val="0"/>
      </c:catAx>
      <c:valAx>
        <c:axId val="159080448"/>
        <c:scaling>
          <c:orientation val="minMax"/>
          <c:max val="130"/>
          <c:min val="0"/>
        </c:scaling>
        <c:delete val="0"/>
        <c:axPos val="l"/>
        <c:majorGridlines>
          <c:spPr>
            <a:ln>
              <a:solidFill>
                <a:schemeClr val="tx1">
                  <a:lumMod val="15000"/>
                  <a:lumOff val="85000"/>
                </a:schemeClr>
              </a:solidFill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lt-LT"/>
                  <a:t>kg,ne/MWh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0581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lt-LT" sz="2800" b="1" dirty="0"/>
              <a:t>ŠILUMOS</a:t>
            </a:r>
            <a:r>
              <a:rPr lang="lt-LT" sz="2800" b="1" baseline="0" dirty="0"/>
              <a:t> GAMYBOJE NAUDOJAMO KURO STRUKTŪROS DINAMIKA</a:t>
            </a:r>
            <a:endParaRPr lang="lt-LT" sz="2800" b="1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Lapas1!$B$40</c:f>
              <c:strCache>
                <c:ptCount val="1"/>
                <c:pt idx="0">
                  <c:v>Dujos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Lapas1!$C$39:$G$39</c:f>
              <c:strCache>
                <c:ptCount val="5"/>
                <c:pt idx="0">
                  <c:v>2013 m.</c:v>
                </c:pt>
                <c:pt idx="1">
                  <c:v>2014 m.</c:v>
                </c:pt>
                <c:pt idx="2">
                  <c:v>2015 m.</c:v>
                </c:pt>
                <c:pt idx="3">
                  <c:v>2016 m.</c:v>
                </c:pt>
                <c:pt idx="4">
                  <c:v>2017 m.</c:v>
                </c:pt>
              </c:strCache>
            </c:strRef>
          </c:cat>
          <c:val>
            <c:numRef>
              <c:f>Lapas1!$C$40:$G$40</c:f>
              <c:numCache>
                <c:formatCode>0.0%</c:formatCode>
                <c:ptCount val="5"/>
                <c:pt idx="0">
                  <c:v>0.95123235870079004</c:v>
                </c:pt>
                <c:pt idx="1">
                  <c:v>0.93926070206092549</c:v>
                </c:pt>
                <c:pt idx="2">
                  <c:v>0.52318381896121302</c:v>
                </c:pt>
                <c:pt idx="3">
                  <c:v>0.34173061037668495</c:v>
                </c:pt>
                <c:pt idx="4">
                  <c:v>0.30979372603380045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7CF-4D33-A913-15AD0AB5156E}"/>
            </c:ext>
          </c:extLst>
        </c:ser>
        <c:ser>
          <c:idx val="1"/>
          <c:order val="1"/>
          <c:tx>
            <c:strRef>
              <c:f>Lapas1!$B$41</c:f>
              <c:strCache>
                <c:ptCount val="1"/>
                <c:pt idx="0">
                  <c:v>Biokuras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Lapas1!$C$39:$G$39</c:f>
              <c:strCache>
                <c:ptCount val="5"/>
                <c:pt idx="0">
                  <c:v>2013 m.</c:v>
                </c:pt>
                <c:pt idx="1">
                  <c:v>2014 m.</c:v>
                </c:pt>
                <c:pt idx="2">
                  <c:v>2015 m.</c:v>
                </c:pt>
                <c:pt idx="3">
                  <c:v>2016 m.</c:v>
                </c:pt>
                <c:pt idx="4">
                  <c:v>2017 m.</c:v>
                </c:pt>
              </c:strCache>
            </c:strRef>
          </c:cat>
          <c:val>
            <c:numRef>
              <c:f>Lapas1!$C$41:$G$41</c:f>
              <c:numCache>
                <c:formatCode>0.0%</c:formatCode>
                <c:ptCount val="5"/>
                <c:pt idx="0">
                  <c:v>4.8767641299209942E-2</c:v>
                </c:pt>
                <c:pt idx="1">
                  <c:v>4.6531945061083026E-2</c:v>
                </c:pt>
                <c:pt idx="2">
                  <c:v>0.26429868000697682</c:v>
                </c:pt>
                <c:pt idx="3">
                  <c:v>0.38768690130307298</c:v>
                </c:pt>
                <c:pt idx="4">
                  <c:v>0.4135305530797912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7CF-4D33-A913-15AD0AB5156E}"/>
            </c:ext>
          </c:extLst>
        </c:ser>
        <c:ser>
          <c:idx val="2"/>
          <c:order val="2"/>
          <c:tx>
            <c:strRef>
              <c:f>Lapas1!$B$42</c:f>
              <c:strCache>
                <c:ptCount val="1"/>
                <c:pt idx="0">
                  <c:v>NŠG (biokuras)</c:v>
                </c:pt>
              </c:strCache>
            </c:strRef>
          </c:tx>
          <c:spPr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1.3669467328842931E-3"/>
                  <c:y val="-1.2593548830659242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7CF-4D33-A913-15AD0AB5156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Lapas1!$C$39:$G$39</c:f>
              <c:strCache>
                <c:ptCount val="5"/>
                <c:pt idx="0">
                  <c:v>2013 m.</c:v>
                </c:pt>
                <c:pt idx="1">
                  <c:v>2014 m.</c:v>
                </c:pt>
                <c:pt idx="2">
                  <c:v>2015 m.</c:v>
                </c:pt>
                <c:pt idx="3">
                  <c:v>2016 m.</c:v>
                </c:pt>
                <c:pt idx="4">
                  <c:v>2017 m.</c:v>
                </c:pt>
              </c:strCache>
            </c:strRef>
          </c:cat>
          <c:val>
            <c:numRef>
              <c:f>Lapas1!$C$42:$G$42</c:f>
              <c:numCache>
                <c:formatCode>0.0%</c:formatCode>
                <c:ptCount val="5"/>
                <c:pt idx="1">
                  <c:v>1.4207352877991493E-2</c:v>
                </c:pt>
                <c:pt idx="2">
                  <c:v>0.21251796857134103</c:v>
                </c:pt>
                <c:pt idx="3">
                  <c:v>0.27058248832024195</c:v>
                </c:pt>
                <c:pt idx="4">
                  <c:v>0.2766757208864084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7CF-4D33-A913-15AD0AB5156E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59146368"/>
        <c:axId val="159147904"/>
      </c:barChart>
      <c:catAx>
        <c:axId val="159146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147904"/>
        <c:crosses val="autoZero"/>
        <c:auto val="1"/>
        <c:lblAlgn val="ctr"/>
        <c:lblOffset val="100"/>
        <c:noMultiLvlLbl val="0"/>
      </c:catAx>
      <c:valAx>
        <c:axId val="159147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146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386938167402324"/>
          <c:y val="0.13992854070021785"/>
          <c:w val="0.78789819454321319"/>
          <c:h val="0.7301030605133243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Lapas1!$A$7</c:f>
              <c:strCache>
                <c:ptCount val="1"/>
                <c:pt idx="0">
                  <c:v>Biokuro kaina, Eur/tne</c:v>
                </c:pt>
              </c:strCache>
            </c:strRef>
          </c:tx>
          <c:spPr>
            <a:solidFill>
              <a:schemeClr val="bg2">
                <a:lumMod val="50000"/>
              </a:schemeClr>
            </a:solidFill>
            <a:ln>
              <a:noFill/>
            </a:ln>
            <a:effectLst>
              <a:innerShdw blurRad="114300">
                <a:schemeClr val="accent2"/>
              </a:innerShdw>
            </a:effectLst>
          </c:spPr>
          <c:invertIfNegative val="0"/>
          <c:dLbls>
            <c:dLbl>
              <c:idx val="3"/>
              <c:tx>
                <c:rich>
                  <a:bodyPr/>
                  <a:lstStyle/>
                  <a:p>
                    <a:fld id="{081D2252-46A9-476F-9B2F-8B5D68B33F53}" type="VALUE">
                      <a:rPr lang="en-US" smtClean="0"/>
                      <a:pPr/>
                      <a:t>[REIKŠMĖ]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DA14-4C2E-A52F-830F2E3877E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Lapas1!$B$2:$E$2</c:f>
              <c:strCache>
                <c:ptCount val="4"/>
                <c:pt idx="0">
                  <c:v>2015 m.</c:v>
                </c:pt>
                <c:pt idx="1">
                  <c:v>2016m.</c:v>
                </c:pt>
                <c:pt idx="2">
                  <c:v>2017 m.</c:v>
                </c:pt>
                <c:pt idx="3">
                  <c:v>2018 01</c:v>
                </c:pt>
              </c:strCache>
            </c:strRef>
          </c:cat>
          <c:val>
            <c:numRef>
              <c:f>Lapas1!$B$7:$E$7</c:f>
              <c:numCache>
                <c:formatCode>0.0</c:formatCode>
                <c:ptCount val="4"/>
                <c:pt idx="0" formatCode="0.00">
                  <c:v>131.30392714854867</c:v>
                </c:pt>
                <c:pt idx="1">
                  <c:v>135.83000000000001</c:v>
                </c:pt>
                <c:pt idx="2">
                  <c:v>153.28931762204209</c:v>
                </c:pt>
                <c:pt idx="3" formatCode="General">
                  <c:v>202.39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14-4C2E-A52F-830F2E3877EA}"/>
            </c:ext>
          </c:extLst>
        </c:ser>
        <c:ser>
          <c:idx val="0"/>
          <c:order val="1"/>
          <c:tx>
            <c:strRef>
              <c:f>Lapas1!$A$5</c:f>
              <c:strCache>
                <c:ptCount val="1"/>
                <c:pt idx="0">
                  <c:v>Dujų kaina, Eur/tne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innerShdw blurRad="114300">
                <a:schemeClr val="accent1"/>
              </a:inn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Lapas1!$B$2:$E$2</c:f>
              <c:strCache>
                <c:ptCount val="4"/>
                <c:pt idx="0">
                  <c:v>2015 m.</c:v>
                </c:pt>
                <c:pt idx="1">
                  <c:v>2016m.</c:v>
                </c:pt>
                <c:pt idx="2">
                  <c:v>2017 m.</c:v>
                </c:pt>
                <c:pt idx="3">
                  <c:v>2018 01</c:v>
                </c:pt>
              </c:strCache>
            </c:strRef>
          </c:cat>
          <c:val>
            <c:numRef>
              <c:f>Lapas1!$B$5:$E$5</c:f>
              <c:numCache>
                <c:formatCode>0.0</c:formatCode>
                <c:ptCount val="4"/>
                <c:pt idx="0">
                  <c:v>611.08014696724376</c:v>
                </c:pt>
                <c:pt idx="1">
                  <c:v>500.05068511311225</c:v>
                </c:pt>
                <c:pt idx="2">
                  <c:v>506.38193185647549</c:v>
                </c:pt>
                <c:pt idx="3">
                  <c:v>398.05294392211778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A14-4C2E-A52F-830F2E3877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69"/>
        <c:overlap val="-27"/>
        <c:axId val="159228288"/>
        <c:axId val="159229824"/>
        <c:extLst>
          <c:ext xmlns:c15="http://schemas.microsoft.com/office/drawing/2012/chart" uri="{02D57815-91ED-43cb-92C2-25804820EDAC}">
            <c15:filteredBarSeries>
              <c15:ser>
                <c:idx val="2"/>
                <c:order val="2"/>
                <c:tx>
                  <c:strRef>
                    <c:extLst>
                      <c:ext uri="{02D57815-91ED-43cb-92C2-25804820EDAC}">
                        <c15:formulaRef>
                          <c15:sqref>Lapas1!$A$8</c15:sqref>
                        </c15:formulaRef>
                      </c:ext>
                    </c:extLst>
                    <c:strCache>
                      <c:ptCount val="1"/>
                      <c:pt idx="0">
                        <c:v>Granulių kaina, Eur/tne</c:v>
                      </c:pt>
                    </c:strCache>
                  </c:strRef>
                </c:tx>
                <c:spPr>
                  <a:pattFill prst="narHorz">
                    <a:fgClr>
                      <a:schemeClr val="accent3"/>
                    </a:fgClr>
                    <a:bgClr>
                      <a:schemeClr val="accent3">
                        <a:lumMod val="20000"/>
                        <a:lumOff val="80000"/>
                      </a:schemeClr>
                    </a:bgClr>
                  </a:pattFill>
                  <a:ln>
                    <a:noFill/>
                  </a:ln>
                  <a:effectLst>
                    <a:innerShdw blurRad="114300">
                      <a:schemeClr val="accent3"/>
                    </a:innerShdw>
                  </a:effectLst>
                </c:spPr>
                <c:invertIfNegative val="0"/>
                <c:dLbls>
                  <c:dLbl>
                    <c:idx val="0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>
                      <c:ext uri="{CE6537A1-D6FC-4f65-9D91-7224C49458BB}"/>
                      <c:ext xmlns:c16="http://schemas.microsoft.com/office/drawing/2014/chart" uri="{C3380CC4-5D6E-409C-BE32-E72D297353CC}">
                        <c16:uniqueId val="{00000007-DA14-4C2E-A52F-830F2E3877EA}"/>
                      </c:ext>
                    </c:extLst>
                  </c:dLbl>
                  <c:dLbl>
                    <c:idx val="1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>
                      <c:ext uri="{CE6537A1-D6FC-4f65-9D91-7224C49458BB}"/>
                      <c:ext xmlns:c16="http://schemas.microsoft.com/office/drawing/2014/chart" uri="{C3380CC4-5D6E-409C-BE32-E72D297353CC}">
                        <c16:uniqueId val="{00000008-DA14-4C2E-A52F-830F2E3877EA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showLegendKey val="0"/>
                  <c:showVal val="0"/>
                  <c:showCatName val="0"/>
                  <c:showSerName val="0"/>
                  <c:showPercent val="0"/>
                  <c:showBubbleSize val="0"/>
                  <c:extLst>
                    <c:ext uri="{CE6537A1-D6FC-4f65-9D91-7224C49458BB}">
                      <c15:showLeaderLines val="1"/>
                      <c15:leaderLines>
                        <c:spPr>
                          <a:ln w="9525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Lapas1!$B$2:$E$2</c15:sqref>
                        </c15:formulaRef>
                      </c:ext>
                    </c:extLst>
                    <c:strCache>
                      <c:ptCount val="4"/>
                      <c:pt idx="0">
                        <c:v>2015 m.</c:v>
                      </c:pt>
                      <c:pt idx="1">
                        <c:v>2016m.</c:v>
                      </c:pt>
                      <c:pt idx="2">
                        <c:v>2017 m.</c:v>
                      </c:pt>
                      <c:pt idx="3">
                        <c:v>2018 01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Lapas1!$C$8:$D$8</c15:sqref>
                        </c15:formulaRef>
                      </c:ext>
                    </c:extLst>
                    <c:numCache>
                      <c:formatCode>0.0</c:formatCode>
                      <c:ptCount val="2"/>
                      <c:pt idx="0">
                        <c:v>319.86626139817633</c:v>
                      </c:pt>
                      <c:pt idx="1">
                        <c:v>345.96731448763251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9-DA14-4C2E-A52F-830F2E3877EA}"/>
                  </c:ext>
                </c:extLst>
              </c15:ser>
            </c15:filteredBarSeries>
          </c:ext>
        </c:extLst>
      </c:barChart>
      <c:lineChart>
        <c:grouping val="standard"/>
        <c:varyColors val="0"/>
        <c:ser>
          <c:idx val="3"/>
          <c:order val="3"/>
          <c:tx>
            <c:strRef>
              <c:f>Lapas1!$A$10</c:f>
              <c:strCache>
                <c:ptCount val="1"/>
                <c:pt idx="0">
                  <c:v>Santykis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Pt>
            <c:idx val="2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2-DA14-4C2E-A52F-830F2E3877EA}"/>
              </c:ext>
            </c:extLst>
          </c:dPt>
          <c:dLbls>
            <c:dLbl>
              <c:idx val="0"/>
              <c:layout>
                <c:manualLayout>
                  <c:x val="2.3784873152186701E-3"/>
                  <c:y val="-1.889032324598886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A14-4C2E-A52F-830F2E3877EA}"/>
                </c:ext>
              </c:extLst>
            </c:dLbl>
            <c:dLbl>
              <c:idx val="1"/>
              <c:layout>
                <c:manualLayout>
                  <c:x val="-1.0077195894983619E-2"/>
                  <c:y val="-2.305842431566378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A14-4C2E-A52F-830F2E3877EA}"/>
                </c:ext>
              </c:extLst>
            </c:dLbl>
            <c:dLbl>
              <c:idx val="2"/>
              <c:layout>
                <c:manualLayout>
                  <c:x val="-3.4701821216504933E-2"/>
                  <c:y val="-2.515463747364251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A14-4C2E-A52F-830F2E3877EA}"/>
                </c:ext>
              </c:extLst>
            </c:dLbl>
            <c:dLbl>
              <c:idx val="3"/>
              <c:layout>
                <c:manualLayout>
                  <c:x val="3.7454340481029632E-3"/>
                  <c:y val="-2.728602246642843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A14-4C2E-A52F-830F2E3877E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l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Lapas1!$C$2:$E$2</c:f>
              <c:strCache>
                <c:ptCount val="3"/>
                <c:pt idx="0">
                  <c:v>2016m.</c:v>
                </c:pt>
                <c:pt idx="1">
                  <c:v>2017 m.</c:v>
                </c:pt>
                <c:pt idx="2">
                  <c:v>2018 01</c:v>
                </c:pt>
              </c:strCache>
            </c:strRef>
          </c:cat>
          <c:val>
            <c:numRef>
              <c:f>Lapas1!$B$10:$E$10</c:f>
              <c:numCache>
                <c:formatCode>0.0</c:formatCode>
                <c:ptCount val="4"/>
                <c:pt idx="0">
                  <c:v>4.6539365595357074</c:v>
                </c:pt>
                <c:pt idx="1">
                  <c:v>3.6814450792395803</c:v>
                </c:pt>
                <c:pt idx="2">
                  <c:v>3.3034391418261539</c:v>
                </c:pt>
                <c:pt idx="3">
                  <c:v>1.9667619147295707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DA14-4C2E-A52F-830F2E3877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9270400"/>
        <c:axId val="159268864"/>
      </c:lineChart>
      <c:catAx>
        <c:axId val="159228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229824"/>
        <c:crosses val="autoZero"/>
        <c:auto val="1"/>
        <c:lblAlgn val="ctr"/>
        <c:lblOffset val="100"/>
        <c:noMultiLvlLbl val="0"/>
      </c:catAx>
      <c:valAx>
        <c:axId val="159229824"/>
        <c:scaling>
          <c:orientation val="minMax"/>
          <c:max val="800"/>
        </c:scaling>
        <c:delete val="0"/>
        <c:axPos val="l"/>
        <c:majorGridlines>
          <c:spPr>
            <a:ln>
              <a:solidFill>
                <a:schemeClr val="tx1">
                  <a:lumMod val="15000"/>
                  <a:lumOff val="85000"/>
                </a:schemeClr>
              </a:solidFill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lt-LT"/>
                  <a:t>Eur/tne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228288"/>
        <c:crosses val="autoZero"/>
        <c:crossBetween val="between"/>
      </c:valAx>
      <c:valAx>
        <c:axId val="159268864"/>
        <c:scaling>
          <c:orientation val="minMax"/>
          <c:max val="5"/>
          <c:min val="-3"/>
        </c:scaling>
        <c:delete val="0"/>
        <c:axPos val="r"/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270400"/>
        <c:crosses val="max"/>
        <c:crossBetween val="between"/>
      </c:valAx>
      <c:catAx>
        <c:axId val="15927040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59268864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Lapas2!$B$3</c:f>
              <c:strCache>
                <c:ptCount val="1"/>
                <c:pt idx="0">
                  <c:v>Vidutinė šilumos kaina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77000"/>
                    <a:tint val="96000"/>
                    <a:lumMod val="104000"/>
                  </a:schemeClr>
                </a:gs>
                <a:gs pos="100000">
                  <a:schemeClr val="accent2">
                    <a:tint val="77000"/>
                    <a:shade val="98000"/>
                    <a:lumMod val="94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0800" dist="38100" dir="5400000" rotWithShape="0">
                <a:srgbClr val="000000">
                  <a:alpha val="60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31750" cap="rnd">
                <a:solidFill>
                  <a:schemeClr val="bg2">
                    <a:lumMod val="25000"/>
                  </a:schemeClr>
                </a:solidFill>
              </a:ln>
              <a:effectLst/>
            </c:spPr>
            <c:trendlineType val="linear"/>
            <c:dispRSqr val="0"/>
            <c:dispEq val="0"/>
          </c:trendline>
          <c:cat>
            <c:numRef>
              <c:f>Lapas2!$C$2:$G$2</c:f>
              <c:numCache>
                <c:formatCode>General</c:formatCod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numCache>
            </c:numRef>
          </c:cat>
          <c:val>
            <c:numRef>
              <c:f>Lapas2!$C$3:$G$3</c:f>
              <c:numCache>
                <c:formatCode>General</c:formatCode>
                <c:ptCount val="5"/>
                <c:pt idx="0">
                  <c:v>7.82</c:v>
                </c:pt>
                <c:pt idx="1">
                  <c:v>7.05</c:v>
                </c:pt>
                <c:pt idx="2">
                  <c:v>7.1</c:v>
                </c:pt>
                <c:pt idx="3">
                  <c:v>5.93</c:v>
                </c:pt>
                <c:pt idx="4">
                  <c:v>5.57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9AA-4E8C-8F9E-3A45F96BC4E0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59306880"/>
        <c:axId val="159308416"/>
      </c:barChart>
      <c:catAx>
        <c:axId val="159306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308416"/>
        <c:crosses val="autoZero"/>
        <c:auto val="1"/>
        <c:lblAlgn val="ctr"/>
        <c:lblOffset val="100"/>
        <c:noMultiLvlLbl val="0"/>
      </c:catAx>
      <c:valAx>
        <c:axId val="159308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lt-LT" sz="1100" b="1" dirty="0"/>
                  <a:t>ct/kWh (be PVM)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306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6">
                    <a:tint val="96000"/>
                    <a:lumMod val="104000"/>
                  </a:schemeClr>
                </a:gs>
                <a:gs pos="100000">
                  <a:schemeClr val="accent6">
                    <a:shade val="98000"/>
                    <a:lumMod val="94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Pt>
            <c:idx val="7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EEA-4855-822A-220AD913C1E5}"/>
              </c:ext>
            </c:extLst>
          </c:dPt>
          <c:dLbls>
            <c:delete val="1"/>
          </c:dLbls>
          <c:cat>
            <c:strRef>
              <c:f>Lapas2!$D$9:$D$49</c:f>
              <c:strCache>
                <c:ptCount val="41"/>
                <c:pt idx="0">
                  <c:v>UAB „Litesko“ fil. „Marijampolės šiluma“</c:v>
                </c:pt>
                <c:pt idx="1">
                  <c:v>UAB „Mažeikių šilumos tinklai“</c:v>
                </c:pt>
                <c:pt idx="2">
                  <c:v>UAB „Utenos šilumos tinklai“</c:v>
                </c:pt>
                <c:pt idx="3">
                  <c:v>AB „Jonavos šilumos tinklai“</c:v>
                </c:pt>
                <c:pt idx="4">
                  <c:v>UAB „Litesko“ fil. „Druskininkų šiluma“</c:v>
                </c:pt>
                <c:pt idx="5">
                  <c:v>UAB „Elektrėnų komunalinis ūkis"</c:v>
                </c:pt>
                <c:pt idx="6">
                  <c:v>UAB „Šilutės šilumos tinklai“</c:v>
                </c:pt>
                <c:pt idx="7">
                  <c:v>UAB „Ukmergės šiluma“</c:v>
                </c:pt>
                <c:pt idx="8">
                  <c:v>UAB Tauragės šilumos tinkla“</c:v>
                </c:pt>
                <c:pt idx="9">
                  <c:v>UAB „Plungės šilumos tinklai“</c:v>
                </c:pt>
                <c:pt idx="10">
                  <c:v>UAB „Litesko“ fil. „Telšių šiluma“</c:v>
                </c:pt>
                <c:pt idx="11">
                  <c:v>UAB „Radviliškio šiluma“</c:v>
                </c:pt>
                <c:pt idx="12">
                  <c:v>UAB „Varėnos šilumos tinklai“</c:v>
                </c:pt>
                <c:pt idx="13">
                  <c:v>UAB „Raseinių šilumos tinklai“</c:v>
                </c:pt>
                <c:pt idx="14">
                  <c:v>UAB „Akmenės energija“</c:v>
                </c:pt>
                <c:pt idx="15">
                  <c:v>UAB „Nemėžio komunalininkas“</c:v>
                </c:pt>
                <c:pt idx="16">
                  <c:v>UAB „Kretingos šilumos tinklai“</c:v>
                </c:pt>
                <c:pt idx="17">
                  <c:v>UAB „Litesko“ fil. „Vilkaviškio šiluma“</c:v>
                </c:pt>
                <c:pt idx="18">
                  <c:v>UAB „Kaišiadorių šiluma"</c:v>
                </c:pt>
                <c:pt idx="19">
                  <c:v>UAB „Anykščių šiluma“</c:v>
                </c:pt>
                <c:pt idx="20">
                  <c:v>UAB „Prienų energija“ Trakų padalinys</c:v>
                </c:pt>
                <c:pt idx="21">
                  <c:v>UAB „Šalčininkų šilumos tinklai“</c:v>
                </c:pt>
                <c:pt idx="22">
                  <c:v>UAB „Fortum Švenčionių energija"</c:v>
                </c:pt>
                <c:pt idx="23">
                  <c:v>UAB „Palangos šilumos tinklai“ </c:v>
                </c:pt>
                <c:pt idx="24">
                  <c:v>UAB „Prienų energija“</c:v>
                </c:pt>
                <c:pt idx="25">
                  <c:v>UAB „Litesko" fil. „Biržų šiluma"</c:v>
                </c:pt>
                <c:pt idx="26">
                  <c:v>UAB „Širvintų šiluma"</c:v>
                </c:pt>
                <c:pt idx="27">
                  <c:v>UAB „Nemenčinės komunalininkas"</c:v>
                </c:pt>
                <c:pt idx="28">
                  <c:v>UAB „Molėtų šiluma"</c:v>
                </c:pt>
                <c:pt idx="29">
                  <c:v>UAB „Šilalės šilumos tinklai"</c:v>
                </c:pt>
                <c:pt idx="30">
                  <c:v>UAB „Ignalinos šilumos tinklai"</c:v>
                </c:pt>
                <c:pt idx="31">
                  <c:v> UAB „Birštono šiluma"</c:v>
                </c:pt>
                <c:pt idx="32">
                  <c:v> UAB „Šakių šilumos tinklai"</c:v>
                </c:pt>
                <c:pt idx="33">
                  <c:v>UAB „Fortum Joniškio energija", </c:v>
                </c:pt>
                <c:pt idx="34">
                  <c:v>UAB „Litesko" fil. „Kelmės šiluma"</c:v>
                </c:pt>
                <c:pt idx="35">
                  <c:v>VšĮ „Velžio komunalinis ūkis"</c:v>
                </c:pt>
                <c:pt idx="36">
                  <c:v>UAB „Litesko" fil. „Kazlų Rūda"</c:v>
                </c:pt>
                <c:pt idx="37">
                  <c:v>UAB „Pakruojo šiluma“</c:v>
                </c:pt>
                <c:pt idx="38">
                  <c:v>UAB „Lazdijų šiluma"</c:v>
                </c:pt>
                <c:pt idx="39">
                  <c:v> UAB „Skuodo šiluma"</c:v>
                </c:pt>
                <c:pt idx="40">
                  <c:v>Balterma ir ko UAB,</c:v>
                </c:pt>
              </c:strCache>
            </c:strRef>
          </c:cat>
          <c:val>
            <c:numRef>
              <c:f>Lapas2!$E$9:$E$49</c:f>
              <c:numCache>
                <c:formatCode>General</c:formatCode>
                <c:ptCount val="41"/>
                <c:pt idx="0">
                  <c:v>158</c:v>
                </c:pt>
                <c:pt idx="1">
                  <c:v>154.19999999999999</c:v>
                </c:pt>
                <c:pt idx="2">
                  <c:v>150.9</c:v>
                </c:pt>
                <c:pt idx="3">
                  <c:v>141.1</c:v>
                </c:pt>
                <c:pt idx="4">
                  <c:v>126</c:v>
                </c:pt>
                <c:pt idx="5">
                  <c:v>84.3</c:v>
                </c:pt>
                <c:pt idx="6">
                  <c:v>81.7</c:v>
                </c:pt>
                <c:pt idx="7">
                  <c:v>77.099999999999994</c:v>
                </c:pt>
                <c:pt idx="8">
                  <c:v>73</c:v>
                </c:pt>
                <c:pt idx="9">
                  <c:v>69.3</c:v>
                </c:pt>
                <c:pt idx="10">
                  <c:v>65.400000000000006</c:v>
                </c:pt>
                <c:pt idx="11">
                  <c:v>59</c:v>
                </c:pt>
                <c:pt idx="12">
                  <c:v>52.6</c:v>
                </c:pt>
                <c:pt idx="13">
                  <c:v>51.2</c:v>
                </c:pt>
                <c:pt idx="14">
                  <c:v>48.9</c:v>
                </c:pt>
                <c:pt idx="15">
                  <c:v>47.9</c:v>
                </c:pt>
                <c:pt idx="16">
                  <c:v>45.6</c:v>
                </c:pt>
                <c:pt idx="17">
                  <c:v>43.7</c:v>
                </c:pt>
                <c:pt idx="18">
                  <c:v>42.4</c:v>
                </c:pt>
                <c:pt idx="19">
                  <c:v>39.9</c:v>
                </c:pt>
                <c:pt idx="20">
                  <c:v>39.9</c:v>
                </c:pt>
                <c:pt idx="21">
                  <c:v>38.9</c:v>
                </c:pt>
                <c:pt idx="22">
                  <c:v>38.5</c:v>
                </c:pt>
                <c:pt idx="23">
                  <c:v>36.1</c:v>
                </c:pt>
                <c:pt idx="24">
                  <c:v>35.9</c:v>
                </c:pt>
                <c:pt idx="25">
                  <c:v>31.1</c:v>
                </c:pt>
                <c:pt idx="26">
                  <c:v>29.8</c:v>
                </c:pt>
                <c:pt idx="27">
                  <c:v>26.2</c:v>
                </c:pt>
                <c:pt idx="28">
                  <c:v>25.1</c:v>
                </c:pt>
                <c:pt idx="29">
                  <c:v>24.7</c:v>
                </c:pt>
                <c:pt idx="30">
                  <c:v>24.5</c:v>
                </c:pt>
                <c:pt idx="31">
                  <c:v>23.9</c:v>
                </c:pt>
                <c:pt idx="32">
                  <c:v>23.8</c:v>
                </c:pt>
                <c:pt idx="33">
                  <c:v>22.2</c:v>
                </c:pt>
                <c:pt idx="34">
                  <c:v>21.2</c:v>
                </c:pt>
                <c:pt idx="35">
                  <c:v>20.28</c:v>
                </c:pt>
                <c:pt idx="36">
                  <c:v>18</c:v>
                </c:pt>
                <c:pt idx="37">
                  <c:v>17.899999999999999</c:v>
                </c:pt>
                <c:pt idx="38">
                  <c:v>17.100000000000001</c:v>
                </c:pt>
                <c:pt idx="39">
                  <c:v>16.100000000000001</c:v>
                </c:pt>
                <c:pt idx="40">
                  <c:v>11.88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EEA-4855-822A-220AD913C1E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59891456"/>
        <c:axId val="159892992"/>
      </c:barChart>
      <c:catAx>
        <c:axId val="159891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892992"/>
        <c:crosses val="autoZero"/>
        <c:auto val="1"/>
        <c:lblAlgn val="ctr"/>
        <c:lblOffset val="100"/>
        <c:noMultiLvlLbl val="0"/>
      </c:catAx>
      <c:valAx>
        <c:axId val="159892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lt-LT" dirty="0" err="1"/>
                  <a:t>tūkst</a:t>
                </a:r>
                <a:r>
                  <a:rPr lang="lt-LT" dirty="0"/>
                  <a:t>,. MWh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1" i="0" u="none" strike="noStrike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8914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6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2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15875" cap="flat" cmpd="sng" algn="ctr">
        <a:solidFill>
          <a:schemeClr val="tx1">
            <a:lumMod val="65000"/>
            <a:lumOff val="3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0.40366</cdr:x>
      <cdr:y>0.16185</cdr:y>
    </cdr:from>
    <cdr:to>
      <cdr:x>0.52383</cdr:x>
      <cdr:y>0.24056</cdr:y>
    </cdr:to>
    <cdr:sp macro="" textlink="">
      <cdr:nvSpPr>
        <cdr:cNvPr id="2" name="Kalbos debesėlis: stačiakampis 1">
          <a:extLst xmlns:a="http://schemas.openxmlformats.org/drawingml/2006/main">
            <a:ext uri="{FF2B5EF4-FFF2-40B4-BE49-F238E27FC236}">
              <a16:creationId xmlns:a16="http://schemas.microsoft.com/office/drawing/2014/main" id="{EBF047A0-866B-42C1-AE77-BEED1E49AAB1}"/>
            </a:ext>
          </a:extLst>
        </cdr:cNvPr>
        <cdr:cNvSpPr/>
      </cdr:nvSpPr>
      <cdr:spPr>
        <a:xfrm xmlns:a="http://schemas.openxmlformats.org/drawingml/2006/main">
          <a:off x="4159349" y="832281"/>
          <a:ext cx="1238256" cy="404749"/>
        </a:xfrm>
        <a:prstGeom xmlns:a="http://schemas.openxmlformats.org/drawingml/2006/main" prst="wedgeRectCallout">
          <a:avLst>
            <a:gd name="adj1" fmla="val -29194"/>
            <a:gd name="adj2" fmla="val 146846"/>
          </a:avLst>
        </a:prstGeom>
        <a:noFill xmlns:a="http://schemas.openxmlformats.org/drawingml/2006/main"/>
        <a:ln xmlns:a="http://schemas.openxmlformats.org/drawingml/2006/main">
          <a:solidFill>
            <a:schemeClr val="accent2">
              <a:lumMod val="7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lt-LT"/>
        </a:p>
      </cdr:txBody>
    </cdr:sp>
  </cdr:relSizeAnchor>
  <cdr:relSizeAnchor xmlns:cdr="http://schemas.openxmlformats.org/drawingml/2006/chartDrawing">
    <cdr:from>
      <cdr:x>0.40198</cdr:x>
      <cdr:y>0.16376</cdr:y>
    </cdr:from>
    <cdr:to>
      <cdr:x>0.52551</cdr:x>
      <cdr:y>0.2515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176F53B3-3CFA-4067-969A-EDF67AA312A4}"/>
            </a:ext>
          </a:extLst>
        </cdr:cNvPr>
        <cdr:cNvSpPr txBox="1"/>
      </cdr:nvSpPr>
      <cdr:spPr>
        <a:xfrm xmlns:a="http://schemas.openxmlformats.org/drawingml/2006/main">
          <a:off x="4142038" y="842113"/>
          <a:ext cx="1272878" cy="45118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lt-LT" sz="1100" b="1" i="1" dirty="0"/>
            <a:t>VKEKK rodiklis</a:t>
          </a:r>
          <a:r>
            <a:rPr lang="lt-LT" sz="1100" b="1" i="1" baseline="0" dirty="0"/>
            <a:t> - 90,3 </a:t>
          </a:r>
          <a:r>
            <a:rPr lang="lt-LT" sz="1100" b="1" i="1" baseline="0" dirty="0" err="1"/>
            <a:t>kgne</a:t>
          </a:r>
          <a:r>
            <a:rPr lang="lt-LT" sz="1100" b="1" i="1" baseline="0" dirty="0"/>
            <a:t>/MWh</a:t>
          </a:r>
          <a:endParaRPr lang="lt-LT" sz="1100" b="1" i="1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884614" y="9428585"/>
            <a:ext cx="2971800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0A37C7-745A-4984-8EA4-E017ABCDEDBC}" type="slidenum">
              <a:rPr lang="lt-LT" smtClean="0"/>
              <a:t>‹#›</a:t>
            </a:fld>
            <a:endParaRPr lang="lt-LT"/>
          </a:p>
        </p:txBody>
      </p:sp>
      <p:sp>
        <p:nvSpPr>
          <p:cNvPr id="8" name="Antraštės vietos rezervavimo ženklas 7">
            <a:extLst>
              <a:ext uri="{FF2B5EF4-FFF2-40B4-BE49-F238E27FC236}">
                <a16:creationId xmlns:a16="http://schemas.microsoft.com/office/drawing/2014/main" id="{84E2FD3D-A9EB-4F6E-BEBC-10C9E4253AD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9" name="Datos vietos rezervavimo ženklas 8">
            <a:extLst>
              <a:ext uri="{FF2B5EF4-FFF2-40B4-BE49-F238E27FC236}">
                <a16:creationId xmlns:a16="http://schemas.microsoft.com/office/drawing/2014/main" id="{4150830F-5FC1-49A7-A3E2-0510FBE225A2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4" y="0"/>
            <a:ext cx="2971800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670E96-2E98-4F3F-8EC0-D5D003EE6152}" type="datetimeFigureOut">
              <a:rPr lang="lt-LT" smtClean="0"/>
              <a:t>2018-06-19</a:t>
            </a:fld>
            <a:endParaRPr lang="lt-LT"/>
          </a:p>
        </p:txBody>
      </p:sp>
      <p:sp>
        <p:nvSpPr>
          <p:cNvPr id="11" name="Skaidrės vaizdo vietos rezervavimo ženklas 10">
            <a:extLst>
              <a:ext uri="{FF2B5EF4-FFF2-40B4-BE49-F238E27FC236}">
                <a16:creationId xmlns:a16="http://schemas.microsoft.com/office/drawing/2014/main" id="{602EBB46-8800-4EB2-BABC-C818596AED8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50850" y="1241425"/>
            <a:ext cx="59563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13" name="Pastabų vietos rezervavimo ženklas 12">
            <a:extLst>
              <a:ext uri="{FF2B5EF4-FFF2-40B4-BE49-F238E27FC236}">
                <a16:creationId xmlns:a16="http://schemas.microsoft.com/office/drawing/2014/main" id="{50C10E37-58DC-47A7-8CBC-40AA0829B1B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1" y="4777194"/>
            <a:ext cx="548640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t-LT"/>
              <a:t>Redaguokite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</p:spTree>
    <p:extLst>
      <p:ext uri="{BB962C8B-B14F-4D97-AF65-F5344CB8AC3E}">
        <p14:creationId xmlns:p14="http://schemas.microsoft.com/office/powerpoint/2010/main" val="40720917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>
          <a:xfrm>
            <a:off x="450850" y="1241425"/>
            <a:ext cx="5956300" cy="3349625"/>
          </a:xfrm>
          <a:prstGeom prst="rect">
            <a:avLst/>
          </a:prstGeom>
        </p:spPr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>
          <a:xfrm>
            <a:off x="685801" y="4777195"/>
            <a:ext cx="5486400" cy="3908615"/>
          </a:xfrm>
          <a:prstGeom prst="rect">
            <a:avLst/>
          </a:prstGeom>
        </p:spPr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0A37C7-745A-4984-8EA4-E017ABCDEDBC}" type="slidenum">
              <a:rPr lang="lt-LT" smtClean="0"/>
              <a:t>1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6287790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0A37C7-745A-4984-8EA4-E017ABCDEDBC}" type="slidenum">
              <a:rPr lang="lt-LT" smtClean="0"/>
              <a:t>2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5501333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0A37C7-745A-4984-8EA4-E017ABCDEDBC}" type="slidenum">
              <a:rPr lang="lt-LT" smtClean="0"/>
              <a:t>3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0994932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0A37C7-745A-4984-8EA4-E017ABCDEDBC}" type="slidenum">
              <a:rPr lang="lt-LT" smtClean="0"/>
              <a:t>4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4521361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0A37C7-745A-4984-8EA4-E017ABCDEDBC}" type="slidenum">
              <a:rPr lang="lt-LT" smtClean="0"/>
              <a:t>5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8027401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0A37C7-745A-4984-8EA4-E017ABCDEDBC}" type="slidenum">
              <a:rPr lang="lt-LT" smtClean="0"/>
              <a:t>6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3770676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0A37C7-745A-4984-8EA4-E017ABCDEDBC}" type="slidenum">
              <a:rPr lang="lt-LT" smtClean="0"/>
              <a:t>7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8677063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0A37C7-745A-4984-8EA4-E017ABCDEDBC}" type="slidenum">
              <a:rPr lang="lt-LT" smtClean="0"/>
              <a:t>8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7014766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0A37C7-745A-4984-8EA4-E017ABCDEDBC}" type="slidenum">
              <a:rPr lang="lt-LT" smtClean="0"/>
              <a:t>9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5402000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0A37C7-745A-4984-8EA4-E017ABCDEDBC}" type="slidenum">
              <a:rPr lang="lt-LT" smtClean="0"/>
              <a:t>10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0194496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/>
              <a:t>Spustelėkite norėdami redaguoti šablono paantraštės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79406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lt-LT"/>
              <a:t>Redaguokite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44050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Redaguokite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42749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lt-LT"/>
              <a:t>Redaguokite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lt-LT"/>
              <a:t>Redaguokite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6898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Redaguokite šablono teksto stilius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lt-LT"/>
              <a:t>Redaguokite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Redaguokite šablono teksto stilius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lt-LT"/>
              <a:t>Redaguokite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28769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87540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25535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lt-LT"/>
              <a:t>Redaguokite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/>
              <a:t>Redaguokite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6197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t-LT"/>
              <a:t>Spustelėkite piktogramą norėdami įtraukti paveikslėlį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/>
              <a:t>Redaguokite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70176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vadinima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Redaguokite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3444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siūlymas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lt-LT"/>
              <a:t>Redaguokite šablono teksto stilius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Redaguokite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266510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elės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lt-LT"/>
              <a:t>Redaguokite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12629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siūlymo pavadinimas kortelė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lt-LT"/>
              <a:t>Redaguokite šablono teksto stilius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lt-LT"/>
              <a:t>Redaguokite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367333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arba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lt-LT"/>
              <a:t>Redaguokite šablono teksto stilius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lt-LT"/>
              <a:t>Redaguokite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01766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lt-LT"/>
              <a:t>Redaguokite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27316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lt-LT"/>
              <a:t>Redaguokite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73235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/>
              <a:t>Redaguokite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6/19/2018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3996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  <p:sldLayoutId id="2147483788" r:id="rId12"/>
    <p:sldLayoutId id="2147483789" r:id="rId13"/>
    <p:sldLayoutId id="2147483790" r:id="rId14"/>
    <p:sldLayoutId id="2147483791" r:id="rId15"/>
    <p:sldLayoutId id="214748379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D9D9142D-5B14-4AAA-8FE6-23BD7148BB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43101" y="439947"/>
            <a:ext cx="9561512" cy="4189203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lt-LT" b="1" dirty="0"/>
              <a:t>UAB „Ukmergės šiluma“</a:t>
            </a:r>
            <a:br>
              <a:rPr lang="lt-LT" b="1" dirty="0"/>
            </a:br>
            <a:br>
              <a:rPr lang="lt-LT" b="1" dirty="0"/>
            </a:br>
            <a:r>
              <a:rPr lang="lt-LT" b="1" dirty="0"/>
              <a:t>Centralizuoto šilumos ūkio ekonominių rodiklių apžvalga</a:t>
            </a:r>
            <a:r>
              <a:rPr lang="lt-LT" dirty="0"/>
              <a:t> </a:t>
            </a:r>
          </a:p>
        </p:txBody>
      </p:sp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D022C768-65DE-4DBD-9022-96A116D97D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94013" y="5438774"/>
            <a:ext cx="8915399" cy="1126283"/>
          </a:xfrm>
        </p:spPr>
        <p:txBody>
          <a:bodyPr/>
          <a:lstStyle/>
          <a:p>
            <a:pPr algn="r"/>
            <a:r>
              <a:rPr lang="lt-LT" dirty="0"/>
              <a:t>UAB „Ukmergės šiluma“</a:t>
            </a:r>
          </a:p>
          <a:p>
            <a:pPr algn="r"/>
            <a:r>
              <a:rPr lang="lt-LT" dirty="0"/>
              <a:t>Vyr. ekonomistė Inga Jateikienė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41218948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F939076A-8CA8-40C8-993B-457A7E2971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33190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lt-LT" b="1" dirty="0"/>
              <a:t>PATIEKTOS ŠILUMOS DINAMIKA</a:t>
            </a:r>
          </a:p>
        </p:txBody>
      </p:sp>
      <p:graphicFrame>
        <p:nvGraphicFramePr>
          <p:cNvPr id="5" name="Turinio vietos rezervavimo ženklas 4">
            <a:extLst>
              <a:ext uri="{FF2B5EF4-FFF2-40B4-BE49-F238E27FC236}">
                <a16:creationId xmlns:a16="http://schemas.microsoft.com/office/drawing/2014/main" id="{AEBB40DE-1B45-4DCC-9439-A0EDBFECE07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679212"/>
              </p:ext>
            </p:extLst>
          </p:nvPr>
        </p:nvGraphicFramePr>
        <p:xfrm>
          <a:off x="1782501" y="1257299"/>
          <a:ext cx="9722112" cy="52245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69335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E2D2EC15-814D-44C1-97A8-C98AAD0C7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2659" y="624110"/>
            <a:ext cx="9901954" cy="634419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lt-LT" b="1" dirty="0"/>
              <a:t>LYGINAMOSIOS KURO SĄNAUDOS 2017 m.</a:t>
            </a:r>
          </a:p>
        </p:txBody>
      </p:sp>
      <p:graphicFrame>
        <p:nvGraphicFramePr>
          <p:cNvPr id="6" name="Turinio vietos rezervavimo ženklas 5">
            <a:extLst>
              <a:ext uri="{FF2B5EF4-FFF2-40B4-BE49-F238E27FC236}">
                <a16:creationId xmlns:a16="http://schemas.microsoft.com/office/drawing/2014/main" id="{95BBBCC2-5BBA-4F67-AEB2-62A41D3BF21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66573231"/>
              </p:ext>
            </p:extLst>
          </p:nvPr>
        </p:nvGraphicFramePr>
        <p:xfrm>
          <a:off x="1317523" y="1327354"/>
          <a:ext cx="10304205" cy="51422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63472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urinio vietos rezervavimo ženklas 3">
            <a:extLst>
              <a:ext uri="{FF2B5EF4-FFF2-40B4-BE49-F238E27FC236}">
                <a16:creationId xmlns:a16="http://schemas.microsoft.com/office/drawing/2014/main" id="{294CA757-42E4-4620-B36B-542DF28E582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10256501"/>
              </p:ext>
            </p:extLst>
          </p:nvPr>
        </p:nvGraphicFramePr>
        <p:xfrm>
          <a:off x="2053087" y="612475"/>
          <a:ext cx="9451526" cy="57624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2176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58256073-0A70-4685-970D-079F456369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5925" y="624110"/>
            <a:ext cx="9818687" cy="680815"/>
          </a:xfrm>
        </p:spPr>
        <p:txBody>
          <a:bodyPr>
            <a:normAutofit fontScale="90000"/>
          </a:bodyPr>
          <a:lstStyle/>
          <a:p>
            <a:pPr algn="ctr"/>
            <a:r>
              <a:rPr lang="lt-LT" b="1" dirty="0"/>
              <a:t>GAMTINIŲ DUJŲ IR BIOKURO KAINŲ SANTYKIS</a:t>
            </a:r>
          </a:p>
        </p:txBody>
      </p:sp>
      <p:graphicFrame>
        <p:nvGraphicFramePr>
          <p:cNvPr id="4" name="Turinio vietos rezervavimo ženklas 5">
            <a:extLst>
              <a:ext uri="{FF2B5EF4-FFF2-40B4-BE49-F238E27FC236}">
                <a16:creationId xmlns:a16="http://schemas.microsoft.com/office/drawing/2014/main" id="{E4D6283E-815B-4161-84BE-DEC4F8510DF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33140082"/>
              </p:ext>
            </p:extLst>
          </p:nvPr>
        </p:nvGraphicFramePr>
        <p:xfrm>
          <a:off x="1152526" y="1304925"/>
          <a:ext cx="10352088" cy="5457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705637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DD9922A3-8A66-47FF-B044-604A16B72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7175" y="328835"/>
            <a:ext cx="8911687" cy="652240"/>
          </a:xfrm>
        </p:spPr>
        <p:txBody>
          <a:bodyPr>
            <a:normAutofit fontScale="90000"/>
          </a:bodyPr>
          <a:lstStyle/>
          <a:p>
            <a:pPr algn="ctr"/>
            <a:r>
              <a:rPr lang="lt-LT" b="1" dirty="0"/>
              <a:t>ŠILUMOS KAINOS DINAMIKA</a:t>
            </a:r>
            <a:br>
              <a:rPr lang="lt-LT" b="1" dirty="0"/>
            </a:br>
            <a:r>
              <a:rPr lang="lt-LT" b="1" dirty="0"/>
              <a:t>(UKMERGĖJE) </a:t>
            </a:r>
          </a:p>
        </p:txBody>
      </p:sp>
      <p:graphicFrame>
        <p:nvGraphicFramePr>
          <p:cNvPr id="4" name="Turinio vietos rezervavimo ženklas 3">
            <a:extLst>
              <a:ext uri="{FF2B5EF4-FFF2-40B4-BE49-F238E27FC236}">
                <a16:creationId xmlns:a16="http://schemas.microsoft.com/office/drawing/2014/main" id="{FC76A25F-D11B-4E27-BED0-FC6F34C2394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02416782"/>
              </p:ext>
            </p:extLst>
          </p:nvPr>
        </p:nvGraphicFramePr>
        <p:xfrm>
          <a:off x="1400175" y="1543050"/>
          <a:ext cx="10104438" cy="5105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300216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urinio vietos rezervavimo ženklas 7">
            <a:extLst>
              <a:ext uri="{FF2B5EF4-FFF2-40B4-BE49-F238E27FC236}">
                <a16:creationId xmlns:a16="http://schemas.microsoft.com/office/drawing/2014/main" id="{20B18784-274C-4994-A21B-8955E5B47E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701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urinio vietos rezervavimo ženklas 3">
            <a:extLst>
              <a:ext uri="{FF2B5EF4-FFF2-40B4-BE49-F238E27FC236}">
                <a16:creationId xmlns:a16="http://schemas.microsoft.com/office/drawing/2014/main" id="{BB21A359-BB6C-409A-9FF7-BC35243B9C25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8" y="-3"/>
            <a:ext cx="12235618" cy="689896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0C09E15-7BE3-4EE9-89C3-4A7120185BB4}"/>
              </a:ext>
            </a:extLst>
          </p:cNvPr>
          <p:cNvSpPr txBox="1"/>
          <p:nvPr/>
        </p:nvSpPr>
        <p:spPr>
          <a:xfrm>
            <a:off x="8885208" y="465107"/>
            <a:ext cx="27863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b="1" dirty="0"/>
              <a:t>Šilumos kainos už</a:t>
            </a:r>
          </a:p>
          <a:p>
            <a:r>
              <a:rPr lang="lt-LT" b="1" dirty="0"/>
              <a:t>2018 m. gegužės mėn.</a:t>
            </a:r>
          </a:p>
        </p:txBody>
      </p:sp>
      <p:sp>
        <p:nvSpPr>
          <p:cNvPr id="6" name="Stačiakampis 5">
            <a:extLst>
              <a:ext uri="{FF2B5EF4-FFF2-40B4-BE49-F238E27FC236}">
                <a16:creationId xmlns:a16="http://schemas.microsoft.com/office/drawing/2014/main" id="{27D660B2-D26A-429E-AB19-DE5C2DCBDE73}"/>
              </a:ext>
            </a:extLst>
          </p:cNvPr>
          <p:cNvSpPr/>
          <p:nvPr/>
        </p:nvSpPr>
        <p:spPr>
          <a:xfrm>
            <a:off x="609600" y="2609850"/>
            <a:ext cx="7143750" cy="19050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cxnSp>
        <p:nvCxnSpPr>
          <p:cNvPr id="3" name="Tiesioji jungtis 2">
            <a:extLst>
              <a:ext uri="{FF2B5EF4-FFF2-40B4-BE49-F238E27FC236}">
                <a16:creationId xmlns:a16="http://schemas.microsoft.com/office/drawing/2014/main" id="{33E8AB21-735F-4516-A25F-5D5C6A40B543}"/>
              </a:ext>
            </a:extLst>
          </p:cNvPr>
          <p:cNvCxnSpPr/>
          <p:nvPr/>
        </p:nvCxnSpPr>
        <p:spPr>
          <a:xfrm>
            <a:off x="923925" y="4543425"/>
            <a:ext cx="7724775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Kalbos debesėlis: stačiakampis 8">
            <a:extLst>
              <a:ext uri="{FF2B5EF4-FFF2-40B4-BE49-F238E27FC236}">
                <a16:creationId xmlns:a16="http://schemas.microsoft.com/office/drawing/2014/main" id="{58FE3C63-0000-49B9-B74E-6D1DEBA92CFE}"/>
              </a:ext>
            </a:extLst>
          </p:cNvPr>
          <p:cNvSpPr/>
          <p:nvPr/>
        </p:nvSpPr>
        <p:spPr>
          <a:xfrm>
            <a:off x="190500" y="1933575"/>
            <a:ext cx="657225" cy="466725"/>
          </a:xfrm>
          <a:prstGeom prst="wedgeRectCallout">
            <a:avLst>
              <a:gd name="adj1" fmla="val 61775"/>
              <a:gd name="adj2" fmla="val 93112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3B864BA-DA01-4A49-8718-9A1032C2AEAD}"/>
              </a:ext>
            </a:extLst>
          </p:cNvPr>
          <p:cNvSpPr txBox="1"/>
          <p:nvPr/>
        </p:nvSpPr>
        <p:spPr>
          <a:xfrm>
            <a:off x="295275" y="1933575"/>
            <a:ext cx="4667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b="1" dirty="0"/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4122879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1F69EE80-621A-4D45-85A7-96909D4E5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9639" y="228601"/>
            <a:ext cx="9774135" cy="661765"/>
          </a:xfrm>
        </p:spPr>
        <p:txBody>
          <a:bodyPr>
            <a:normAutofit fontScale="90000"/>
          </a:bodyPr>
          <a:lstStyle/>
          <a:p>
            <a:pPr algn="ctr"/>
            <a:r>
              <a:rPr lang="lt-LT" b="1" dirty="0"/>
              <a:t>ŠILUMOS TIEKĖJAI PAGAL PAGAMINAMĄ ŠILUMOS KIEKĮ</a:t>
            </a:r>
          </a:p>
        </p:txBody>
      </p:sp>
      <p:graphicFrame>
        <p:nvGraphicFramePr>
          <p:cNvPr id="4" name="Turinio vietos rezervavimo ženklas 3">
            <a:extLst>
              <a:ext uri="{FF2B5EF4-FFF2-40B4-BE49-F238E27FC236}">
                <a16:creationId xmlns:a16="http://schemas.microsoft.com/office/drawing/2014/main" id="{6EA3E74B-8F7F-4945-9C2E-35BA19AA1BC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42707318"/>
              </p:ext>
            </p:extLst>
          </p:nvPr>
        </p:nvGraphicFramePr>
        <p:xfrm>
          <a:off x="819150" y="1258530"/>
          <a:ext cx="11201400" cy="53708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7529633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985B1FCE-6E48-4AAD-9E57-AEEDA70F5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47850" y="781050"/>
            <a:ext cx="9656762" cy="554355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en-US" sz="6000" b="1" dirty="0"/>
          </a:p>
          <a:p>
            <a:pPr marL="0" indent="0" algn="ctr">
              <a:buNone/>
            </a:pPr>
            <a:r>
              <a:rPr lang="lt-LT" sz="6000" b="1" dirty="0"/>
              <a:t>AČIŪ UŽ DĖMESĮ</a:t>
            </a:r>
          </a:p>
          <a:p>
            <a:pPr marL="0" indent="0" algn="ctr">
              <a:buNone/>
            </a:pPr>
            <a:endParaRPr lang="en-US" sz="1050" b="1" dirty="0"/>
          </a:p>
          <a:p>
            <a:pPr marL="0" indent="0" algn="ctr">
              <a:buNone/>
            </a:pPr>
            <a:r>
              <a:rPr lang="en-US" sz="6000" b="1" dirty="0"/>
              <a:t>G</a:t>
            </a:r>
            <a:r>
              <a:rPr lang="lt-LT" sz="6000" b="1" dirty="0"/>
              <a:t>RAŽIOS DIENOS</a:t>
            </a:r>
            <a:r>
              <a:rPr lang="en-US" sz="6000" b="1" dirty="0"/>
              <a:t>!</a:t>
            </a:r>
            <a:endParaRPr lang="lt-LT" sz="6000" b="1" dirty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  <a:p>
            <a:pPr marL="0" indent="0" algn="r">
              <a:buNone/>
            </a:pPr>
            <a:endParaRPr lang="lt-LT" dirty="0"/>
          </a:p>
          <a:p>
            <a:pPr marL="0" indent="0" algn="r">
              <a:buNone/>
            </a:pPr>
            <a:endParaRPr lang="lt-LT" dirty="0"/>
          </a:p>
          <a:p>
            <a:pPr marL="0" indent="0" algn="r">
              <a:buNone/>
            </a:pPr>
            <a:r>
              <a:rPr lang="lt-LT" b="1" dirty="0"/>
              <a:t>UAB „Ukmergės šiluma“</a:t>
            </a:r>
          </a:p>
          <a:p>
            <a:pPr marL="0" indent="0" algn="r">
              <a:buNone/>
            </a:pPr>
            <a:r>
              <a:rPr lang="lt-LT" b="1" dirty="0"/>
              <a:t>Vyr. ekonomistė Inga Jateikienė</a:t>
            </a:r>
          </a:p>
        </p:txBody>
      </p:sp>
    </p:spTree>
    <p:extLst>
      <p:ext uri="{BB962C8B-B14F-4D97-AF65-F5344CB8AC3E}">
        <p14:creationId xmlns:p14="http://schemas.microsoft.com/office/powerpoint/2010/main" val="1352927321"/>
      </p:ext>
    </p:extLst>
  </p:cSld>
  <p:clrMapOvr>
    <a:masterClrMapping/>
  </p:clrMapOvr>
</p:sld>
</file>

<file path=ppt/theme/theme1.xml><?xml version="1.0" encoding="utf-8"?>
<a:theme xmlns:a="http://schemas.openxmlformats.org/drawingml/2006/main" name="Šnabždesys">
  <a:themeElements>
    <a:clrScheme name="Šnabždesys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Šnabždesys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Šnabždesys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583</TotalTime>
  <Words>117</Words>
  <Application>Microsoft Office PowerPoint</Application>
  <PresentationFormat>Plačiaekranė</PresentationFormat>
  <Paragraphs>45</Paragraphs>
  <Slides>10</Slides>
  <Notes>10</Notes>
  <HiddenSlides>0</HiddenSlides>
  <MMClips>0</MMClips>
  <ScaleCrop>false</ScaleCrop>
  <HeadingPairs>
    <vt:vector size="6" baseType="variant">
      <vt:variant>
        <vt:lpstr>Naudojami šriftai</vt:lpstr>
      </vt:variant>
      <vt:variant>
        <vt:i4>4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10</vt:i4>
      </vt:variant>
    </vt:vector>
  </HeadingPairs>
  <TitlesOfParts>
    <vt:vector size="15" baseType="lpstr">
      <vt:lpstr>Arial</vt:lpstr>
      <vt:lpstr>Calibri</vt:lpstr>
      <vt:lpstr>Century Gothic</vt:lpstr>
      <vt:lpstr>Wingdings 3</vt:lpstr>
      <vt:lpstr>Šnabždesys</vt:lpstr>
      <vt:lpstr>UAB „Ukmergės šiluma“  Centralizuoto šilumos ūkio ekonominių rodiklių apžvalga </vt:lpstr>
      <vt:lpstr>PATIEKTOS ŠILUMOS DINAMIKA</vt:lpstr>
      <vt:lpstr>LYGINAMOSIOS KURO SĄNAUDOS 2017 m.</vt:lpstr>
      <vt:lpstr>„PowerPoint“ pateiktis</vt:lpstr>
      <vt:lpstr>GAMTINIŲ DUJŲ IR BIOKURO KAINŲ SANTYKIS</vt:lpstr>
      <vt:lpstr>ŠILUMOS KAINOS DINAMIKA (UKMERGĖJE) </vt:lpstr>
      <vt:lpstr>„PowerPoint“ pateiktis</vt:lpstr>
      <vt:lpstr>„PowerPoint“ pateiktis</vt:lpstr>
      <vt:lpstr>ŠILUMOS TIEKĖJAI PAGAL PAGAMINAMĄ ŠILUMOS KIEKĮ</vt:lpstr>
      <vt:lpstr>„PowerPoint“ pateiktis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UAB „Ukmergės šiluma“  Centralizuoto šilumos ūkio ekonominių rodiklių apžvalga </dc:title>
  <dc:creator>Inga</dc:creator>
  <cp:lastModifiedBy>User</cp:lastModifiedBy>
  <cp:revision>160</cp:revision>
  <cp:lastPrinted>2018-06-13T11:30:47Z</cp:lastPrinted>
  <dcterms:created xsi:type="dcterms:W3CDTF">2018-06-11T09:34:16Z</dcterms:created>
  <dcterms:modified xsi:type="dcterms:W3CDTF">2018-06-19T10:17:43Z</dcterms:modified>
</cp:coreProperties>
</file>